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Archivo Narrow" panose="020B0604020202020204" charset="0"/>
      <p:regular r:id="rId25"/>
    </p:embeddedFont>
    <p:embeddedFont>
      <p:font typeface="Archivo Narrow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9883" autoAdjust="0"/>
  </p:normalViewPr>
  <p:slideViewPr>
    <p:cSldViewPr>
      <p:cViewPr varScale="1">
        <p:scale>
          <a:sx n="41" d="100"/>
          <a:sy n="41" d="100"/>
        </p:scale>
        <p:origin x="105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E19B95-A575-4EDF-B1AF-B4A5E39875ED}"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s-MX"/>
        </a:p>
      </dgm:t>
    </dgm:pt>
    <dgm:pt modelId="{6B253B6A-3B0D-4DDE-85E9-359260715533}">
      <dgm:prSet phldrT="[Texto]"/>
      <dgm:spPr/>
      <dgm:t>
        <a:bodyPr/>
        <a:lstStyle/>
        <a:p>
          <a:r>
            <a:rPr lang="en-US" b="1" dirty="0" err="1">
              <a:solidFill>
                <a:srgbClr val="1C1C1A"/>
              </a:solidFill>
              <a:latin typeface="Archivo Narrow Bold"/>
              <a:ea typeface="Archivo Narrow Bold"/>
              <a:cs typeface="Archivo Narrow Bold"/>
              <a:sym typeface="Archivo Narrow Bold"/>
            </a:rPr>
            <a:t>Reutilización</a:t>
          </a:r>
          <a:r>
            <a:rPr lang="en-US" b="1" dirty="0">
              <a:solidFill>
                <a:srgbClr val="1C1C1A"/>
              </a:solidFill>
              <a:latin typeface="Archivo Narrow Bold"/>
              <a:ea typeface="Archivo Narrow Bold"/>
              <a:cs typeface="Archivo Narrow Bold"/>
              <a:sym typeface="Archivo Narrow Bold"/>
            </a:rPr>
            <a:t> de </a:t>
          </a:r>
          <a:r>
            <a:rPr lang="en-US" b="1" dirty="0" err="1">
              <a:solidFill>
                <a:srgbClr val="1C1C1A"/>
              </a:solidFill>
              <a:latin typeface="Archivo Narrow Bold"/>
              <a:ea typeface="Archivo Narrow Bold"/>
              <a:cs typeface="Archivo Narrow Bold"/>
              <a:sym typeface="Archivo Narrow Bold"/>
            </a:rPr>
            <a:t>código</a:t>
          </a:r>
          <a:endParaRPr lang="es-MX" dirty="0"/>
        </a:p>
      </dgm:t>
    </dgm:pt>
    <dgm:pt modelId="{5A98C381-1B13-4AF4-8FF0-4C6ED94D88C7}" type="sibTrans" cxnId="{842ADFDB-9716-4780-B2F3-7DE74F6CF83D}">
      <dgm:prSet/>
      <dgm:spPr/>
      <dgm:t>
        <a:bodyPr/>
        <a:lstStyle/>
        <a:p>
          <a:endParaRPr lang="es-MX"/>
        </a:p>
      </dgm:t>
    </dgm:pt>
    <dgm:pt modelId="{0B74C0C4-AD4B-4F5A-BBCC-20C4CD7B2002}" type="parTrans" cxnId="{842ADFDB-9716-4780-B2F3-7DE74F6CF83D}">
      <dgm:prSet/>
      <dgm:spPr/>
      <dgm:t>
        <a:bodyPr/>
        <a:lstStyle/>
        <a:p>
          <a:endParaRPr lang="es-MX"/>
        </a:p>
      </dgm:t>
    </dgm:pt>
    <dgm:pt modelId="{2C35D619-DE56-4506-8F3D-61435276D4DF}">
      <dgm:prSet phldrT="[Texto]"/>
      <dgm:spPr/>
      <dgm:t>
        <a:bodyPr/>
        <a:lstStyle/>
        <a:p>
          <a:r>
            <a:rPr lang="en-US" b="1" dirty="0" err="1">
              <a:solidFill>
                <a:srgbClr val="1C1C1A"/>
              </a:solidFill>
              <a:latin typeface="Archivo Narrow Bold"/>
              <a:ea typeface="Archivo Narrow Bold"/>
              <a:cs typeface="Archivo Narrow Bold"/>
              <a:sym typeface="Archivo Narrow Bold"/>
            </a:rPr>
            <a:t>Establecer</a:t>
          </a:r>
          <a:r>
            <a:rPr lang="en-US" b="1" dirty="0">
              <a:solidFill>
                <a:srgbClr val="1C1C1A"/>
              </a:solidFill>
              <a:latin typeface="Archivo Narrow Bold"/>
              <a:ea typeface="Archivo Narrow Bold"/>
              <a:cs typeface="Archivo Narrow Bold"/>
              <a:sym typeface="Archivo Narrow Bold"/>
            </a:rPr>
            <a:t> </a:t>
          </a:r>
          <a:r>
            <a:rPr lang="en-US" b="1" dirty="0" err="1">
              <a:solidFill>
                <a:srgbClr val="1C1C1A"/>
              </a:solidFill>
              <a:latin typeface="Archivo Narrow Bold"/>
              <a:ea typeface="Archivo Narrow Bold"/>
              <a:cs typeface="Archivo Narrow Bold"/>
              <a:sym typeface="Archivo Narrow Bold"/>
            </a:rPr>
            <a:t>Jerarquia</a:t>
          </a:r>
          <a:endParaRPr lang="es-MX" dirty="0"/>
        </a:p>
      </dgm:t>
    </dgm:pt>
    <dgm:pt modelId="{888A94B8-E7B2-49AB-BCED-EEA8EAE8286B}" type="sibTrans" cxnId="{892BB3D5-C8C2-4A2F-A5DB-CB4679C69090}">
      <dgm:prSet/>
      <dgm:spPr/>
      <dgm:t>
        <a:bodyPr/>
        <a:lstStyle/>
        <a:p>
          <a:endParaRPr lang="es-MX"/>
        </a:p>
      </dgm:t>
    </dgm:pt>
    <dgm:pt modelId="{90EDCD7D-EF30-4A51-89E5-818E74DFBE77}" type="parTrans" cxnId="{892BB3D5-C8C2-4A2F-A5DB-CB4679C69090}">
      <dgm:prSet/>
      <dgm:spPr/>
      <dgm:t>
        <a:bodyPr/>
        <a:lstStyle/>
        <a:p>
          <a:endParaRPr lang="es-MX"/>
        </a:p>
      </dgm:t>
    </dgm:pt>
    <dgm:pt modelId="{2B2C2E89-6B4C-4000-A3C1-0ECC243ECE4D}">
      <dgm:prSet phldrT="[Texto]"/>
      <dgm:spPr/>
      <dgm:t>
        <a:bodyPr/>
        <a:lstStyle/>
        <a:p>
          <a:r>
            <a:rPr lang="en-US" b="1" dirty="0" err="1">
              <a:solidFill>
                <a:srgbClr val="1C1C1A"/>
              </a:solidFill>
              <a:latin typeface="Archivo Narrow Bold"/>
              <a:ea typeface="Archivo Narrow Bold"/>
              <a:cs typeface="Archivo Narrow Bold"/>
              <a:sym typeface="Archivo Narrow Bold"/>
            </a:rPr>
            <a:t>Extensibilidad</a:t>
          </a:r>
          <a:r>
            <a:rPr lang="en-US" b="1" dirty="0">
              <a:solidFill>
                <a:srgbClr val="1C1C1A"/>
              </a:solidFill>
              <a:latin typeface="Archivo Narrow Bold"/>
              <a:ea typeface="Archivo Narrow Bold"/>
              <a:cs typeface="Archivo Narrow Bold"/>
              <a:sym typeface="Archivo Narrow Bold"/>
            </a:rPr>
            <a:t> </a:t>
          </a:r>
          <a:endParaRPr lang="es-MX" dirty="0"/>
        </a:p>
      </dgm:t>
    </dgm:pt>
    <dgm:pt modelId="{878DD113-786A-4B48-9835-BB32183B1834}" type="sibTrans" cxnId="{03665909-41EB-45EA-9787-402170694692}">
      <dgm:prSet/>
      <dgm:spPr/>
      <dgm:t>
        <a:bodyPr/>
        <a:lstStyle/>
        <a:p>
          <a:endParaRPr lang="es-MX"/>
        </a:p>
      </dgm:t>
    </dgm:pt>
    <dgm:pt modelId="{8480C314-3555-4C28-92F9-EBE066230A92}" type="parTrans" cxnId="{03665909-41EB-45EA-9787-402170694692}">
      <dgm:prSet/>
      <dgm:spPr/>
      <dgm:t>
        <a:bodyPr/>
        <a:lstStyle/>
        <a:p>
          <a:endParaRPr lang="es-MX"/>
        </a:p>
      </dgm:t>
    </dgm:pt>
    <dgm:pt modelId="{8B9F220B-6BA3-4398-BA55-B1166EBB99C4}">
      <dgm:prSet/>
      <dgm:spPr/>
      <dgm:t>
        <a:bodyPr/>
        <a:lstStyle/>
        <a:p>
          <a:r>
            <a:rPr lang="en-US" b="1" dirty="0" err="1">
              <a:solidFill>
                <a:srgbClr val="1C1C1A"/>
              </a:solidFill>
              <a:latin typeface="Archivo Narrow Bold"/>
              <a:ea typeface="Archivo Narrow Bold"/>
              <a:cs typeface="Archivo Narrow Bold"/>
              <a:sym typeface="Archivo Narrow Bold"/>
            </a:rPr>
            <a:t>Propagación</a:t>
          </a:r>
          <a:r>
            <a:rPr lang="en-US" b="1" dirty="0">
              <a:solidFill>
                <a:srgbClr val="1C1C1A"/>
              </a:solidFill>
              <a:latin typeface="Archivo Narrow Bold"/>
              <a:ea typeface="Archivo Narrow Bold"/>
              <a:cs typeface="Archivo Narrow Bold"/>
              <a:sym typeface="Archivo Narrow Bold"/>
            </a:rPr>
            <a:t> de </a:t>
          </a:r>
          <a:r>
            <a:rPr lang="en-US" b="1" dirty="0" err="1">
              <a:solidFill>
                <a:srgbClr val="1C1C1A"/>
              </a:solidFill>
              <a:latin typeface="Archivo Narrow Bold"/>
              <a:ea typeface="Archivo Narrow Bold"/>
              <a:cs typeface="Archivo Narrow Bold"/>
              <a:sym typeface="Archivo Narrow Bold"/>
            </a:rPr>
            <a:t>cambios</a:t>
          </a:r>
          <a:endParaRPr lang="en-US" b="1" dirty="0">
            <a:solidFill>
              <a:srgbClr val="1C1C1A"/>
            </a:solidFill>
            <a:latin typeface="Archivo Narrow Bold"/>
            <a:ea typeface="Archivo Narrow Bold"/>
            <a:cs typeface="Archivo Narrow Bold"/>
            <a:sym typeface="Archivo Narrow Bold"/>
          </a:endParaRPr>
        </a:p>
      </dgm:t>
    </dgm:pt>
    <dgm:pt modelId="{D38D99B8-4E16-43F7-B584-04716ECEA9D5}" type="sibTrans" cxnId="{FA510BBA-0F98-40BF-BF78-C21433AC8ACB}">
      <dgm:prSet/>
      <dgm:spPr/>
      <dgm:t>
        <a:bodyPr/>
        <a:lstStyle/>
        <a:p>
          <a:endParaRPr lang="es-MX"/>
        </a:p>
      </dgm:t>
    </dgm:pt>
    <dgm:pt modelId="{E500BAE6-6102-4468-9E5D-13C7741881E0}" type="parTrans" cxnId="{FA510BBA-0F98-40BF-BF78-C21433AC8ACB}">
      <dgm:prSet/>
      <dgm:spPr/>
      <dgm:t>
        <a:bodyPr/>
        <a:lstStyle/>
        <a:p>
          <a:endParaRPr lang="es-MX"/>
        </a:p>
      </dgm:t>
    </dgm:pt>
    <dgm:pt modelId="{2B959E42-6973-4E5B-852B-E1920DED8F21}" type="pres">
      <dgm:prSet presAssocID="{78E19B95-A575-4EDF-B1AF-B4A5E39875ED}" presName="Name0" presStyleCnt="0">
        <dgm:presLayoutVars>
          <dgm:dir/>
          <dgm:animLvl val="lvl"/>
          <dgm:resizeHandles val="exact"/>
        </dgm:presLayoutVars>
      </dgm:prSet>
      <dgm:spPr/>
    </dgm:pt>
    <dgm:pt modelId="{BB0D03A9-AFF7-4E6E-84BA-87762C4EAEEB}" type="pres">
      <dgm:prSet presAssocID="{6B253B6A-3B0D-4DDE-85E9-359260715533}" presName="parTxOnly" presStyleLbl="node1" presStyleIdx="0" presStyleCnt="4" custLinFactX="-9175" custLinFactNeighborX="-100000" custLinFactNeighborY="1209">
        <dgm:presLayoutVars>
          <dgm:chMax val="0"/>
          <dgm:chPref val="0"/>
          <dgm:bulletEnabled val="1"/>
        </dgm:presLayoutVars>
      </dgm:prSet>
      <dgm:spPr/>
    </dgm:pt>
    <dgm:pt modelId="{8EE13AD1-4B5D-45F9-811A-15F5FFDCC697}" type="pres">
      <dgm:prSet presAssocID="{5A98C381-1B13-4AF4-8FF0-4C6ED94D88C7}" presName="parTxOnlySpace" presStyleCnt="0"/>
      <dgm:spPr/>
    </dgm:pt>
    <dgm:pt modelId="{7F91DDEB-2EC4-4ECD-809D-D092E36E67EE}" type="pres">
      <dgm:prSet presAssocID="{2C35D619-DE56-4506-8F3D-61435276D4DF}" presName="parTxOnly" presStyleLbl="node1" presStyleIdx="1" presStyleCnt="4">
        <dgm:presLayoutVars>
          <dgm:chMax val="0"/>
          <dgm:chPref val="0"/>
          <dgm:bulletEnabled val="1"/>
        </dgm:presLayoutVars>
      </dgm:prSet>
      <dgm:spPr/>
    </dgm:pt>
    <dgm:pt modelId="{159FFF55-D4E5-44BA-8F14-C9795B4F81DA}" type="pres">
      <dgm:prSet presAssocID="{888A94B8-E7B2-49AB-BCED-EEA8EAE8286B}" presName="parTxOnlySpace" presStyleCnt="0"/>
      <dgm:spPr/>
    </dgm:pt>
    <dgm:pt modelId="{CBD37FC2-3DCD-419E-86F1-D2AD3DDF4BB1}" type="pres">
      <dgm:prSet presAssocID="{2B2C2E89-6B4C-4000-A3C1-0ECC243ECE4D}" presName="parTxOnly" presStyleLbl="node1" presStyleIdx="2" presStyleCnt="4">
        <dgm:presLayoutVars>
          <dgm:chMax val="0"/>
          <dgm:chPref val="0"/>
          <dgm:bulletEnabled val="1"/>
        </dgm:presLayoutVars>
      </dgm:prSet>
      <dgm:spPr/>
    </dgm:pt>
    <dgm:pt modelId="{E5BEE814-F524-4471-8F0E-0A7724C98C76}" type="pres">
      <dgm:prSet presAssocID="{878DD113-786A-4B48-9835-BB32183B1834}" presName="parTxOnlySpace" presStyleCnt="0"/>
      <dgm:spPr/>
    </dgm:pt>
    <dgm:pt modelId="{942274BB-D111-4C8A-BC89-E7DEC14ADD01}" type="pres">
      <dgm:prSet presAssocID="{8B9F220B-6BA3-4398-BA55-B1166EBB99C4}" presName="parTxOnly" presStyleLbl="node1" presStyleIdx="3" presStyleCnt="4">
        <dgm:presLayoutVars>
          <dgm:chMax val="0"/>
          <dgm:chPref val="0"/>
          <dgm:bulletEnabled val="1"/>
        </dgm:presLayoutVars>
      </dgm:prSet>
      <dgm:spPr/>
    </dgm:pt>
  </dgm:ptLst>
  <dgm:cxnLst>
    <dgm:cxn modelId="{69246303-ED7F-44A8-90BF-2EAB2629072A}" type="presOf" srcId="{2C35D619-DE56-4506-8F3D-61435276D4DF}" destId="{7F91DDEB-2EC4-4ECD-809D-D092E36E67EE}" srcOrd="0" destOrd="0" presId="urn:microsoft.com/office/officeart/2005/8/layout/chevron1"/>
    <dgm:cxn modelId="{03665909-41EB-45EA-9787-402170694692}" srcId="{78E19B95-A575-4EDF-B1AF-B4A5E39875ED}" destId="{2B2C2E89-6B4C-4000-A3C1-0ECC243ECE4D}" srcOrd="2" destOrd="0" parTransId="{8480C314-3555-4C28-92F9-EBE066230A92}" sibTransId="{878DD113-786A-4B48-9835-BB32183B1834}"/>
    <dgm:cxn modelId="{9217C91D-97A3-45BE-9A2A-6CAE978E889C}" type="presOf" srcId="{78E19B95-A575-4EDF-B1AF-B4A5E39875ED}" destId="{2B959E42-6973-4E5B-852B-E1920DED8F21}" srcOrd="0" destOrd="0" presId="urn:microsoft.com/office/officeart/2005/8/layout/chevron1"/>
    <dgm:cxn modelId="{F8A76269-8FE9-4260-8A69-7416CC51FF24}" type="presOf" srcId="{6B253B6A-3B0D-4DDE-85E9-359260715533}" destId="{BB0D03A9-AFF7-4E6E-84BA-87762C4EAEEB}" srcOrd="0" destOrd="0" presId="urn:microsoft.com/office/officeart/2005/8/layout/chevron1"/>
    <dgm:cxn modelId="{7DDA777C-F614-459F-83E8-5E86D53F1480}" type="presOf" srcId="{8B9F220B-6BA3-4398-BA55-B1166EBB99C4}" destId="{942274BB-D111-4C8A-BC89-E7DEC14ADD01}" srcOrd="0" destOrd="0" presId="urn:microsoft.com/office/officeart/2005/8/layout/chevron1"/>
    <dgm:cxn modelId="{21EDDE9A-1EFA-40D0-A2DE-26F6562F78BC}" type="presOf" srcId="{2B2C2E89-6B4C-4000-A3C1-0ECC243ECE4D}" destId="{CBD37FC2-3DCD-419E-86F1-D2AD3DDF4BB1}" srcOrd="0" destOrd="0" presId="urn:microsoft.com/office/officeart/2005/8/layout/chevron1"/>
    <dgm:cxn modelId="{FA510BBA-0F98-40BF-BF78-C21433AC8ACB}" srcId="{78E19B95-A575-4EDF-B1AF-B4A5E39875ED}" destId="{8B9F220B-6BA3-4398-BA55-B1166EBB99C4}" srcOrd="3" destOrd="0" parTransId="{E500BAE6-6102-4468-9E5D-13C7741881E0}" sibTransId="{D38D99B8-4E16-43F7-B584-04716ECEA9D5}"/>
    <dgm:cxn modelId="{892BB3D5-C8C2-4A2F-A5DB-CB4679C69090}" srcId="{78E19B95-A575-4EDF-B1AF-B4A5E39875ED}" destId="{2C35D619-DE56-4506-8F3D-61435276D4DF}" srcOrd="1" destOrd="0" parTransId="{90EDCD7D-EF30-4A51-89E5-818E74DFBE77}" sibTransId="{888A94B8-E7B2-49AB-BCED-EEA8EAE8286B}"/>
    <dgm:cxn modelId="{842ADFDB-9716-4780-B2F3-7DE74F6CF83D}" srcId="{78E19B95-A575-4EDF-B1AF-B4A5E39875ED}" destId="{6B253B6A-3B0D-4DDE-85E9-359260715533}" srcOrd="0" destOrd="0" parTransId="{0B74C0C4-AD4B-4F5A-BBCC-20C4CD7B2002}" sibTransId="{5A98C381-1B13-4AF4-8FF0-4C6ED94D88C7}"/>
    <dgm:cxn modelId="{F886C9DD-83B3-4F72-BB9F-DC6969A5AFCC}" type="presParOf" srcId="{2B959E42-6973-4E5B-852B-E1920DED8F21}" destId="{BB0D03A9-AFF7-4E6E-84BA-87762C4EAEEB}" srcOrd="0" destOrd="0" presId="urn:microsoft.com/office/officeart/2005/8/layout/chevron1"/>
    <dgm:cxn modelId="{1E1CA1AE-B400-42E0-92C9-C0F36B36F66B}" type="presParOf" srcId="{2B959E42-6973-4E5B-852B-E1920DED8F21}" destId="{8EE13AD1-4B5D-45F9-811A-15F5FFDCC697}" srcOrd="1" destOrd="0" presId="urn:microsoft.com/office/officeart/2005/8/layout/chevron1"/>
    <dgm:cxn modelId="{4240961C-D56A-4BDB-AC79-624827C1E98F}" type="presParOf" srcId="{2B959E42-6973-4E5B-852B-E1920DED8F21}" destId="{7F91DDEB-2EC4-4ECD-809D-D092E36E67EE}" srcOrd="2" destOrd="0" presId="urn:microsoft.com/office/officeart/2005/8/layout/chevron1"/>
    <dgm:cxn modelId="{810DD9F0-93E0-4231-B3A4-18FD4BBA2934}" type="presParOf" srcId="{2B959E42-6973-4E5B-852B-E1920DED8F21}" destId="{159FFF55-D4E5-44BA-8F14-C9795B4F81DA}" srcOrd="3" destOrd="0" presId="urn:microsoft.com/office/officeart/2005/8/layout/chevron1"/>
    <dgm:cxn modelId="{EBA1BCF6-4733-4AD8-8E1E-31A42B8D0C9E}" type="presParOf" srcId="{2B959E42-6973-4E5B-852B-E1920DED8F21}" destId="{CBD37FC2-3DCD-419E-86F1-D2AD3DDF4BB1}" srcOrd="4" destOrd="0" presId="urn:microsoft.com/office/officeart/2005/8/layout/chevron1"/>
    <dgm:cxn modelId="{FA415826-FDB9-42B0-8335-3C8C82072BA2}" type="presParOf" srcId="{2B959E42-6973-4E5B-852B-E1920DED8F21}" destId="{E5BEE814-F524-4471-8F0E-0A7724C98C76}" srcOrd="5" destOrd="0" presId="urn:microsoft.com/office/officeart/2005/8/layout/chevron1"/>
    <dgm:cxn modelId="{DCF9BFBB-EF6F-4CF6-8616-FBBD4FAFCA1C}" type="presParOf" srcId="{2B959E42-6973-4E5B-852B-E1920DED8F21}" destId="{942274BB-D111-4C8A-BC89-E7DEC14ADD01}"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D03A9-AFF7-4E6E-84BA-87762C4EAEEB}">
      <dsp:nvSpPr>
        <dsp:cNvPr id="0" name=""/>
        <dsp:cNvSpPr/>
      </dsp:nvSpPr>
      <dsp:spPr>
        <a:xfrm>
          <a:off x="0" y="3753664"/>
          <a:ext cx="3477257" cy="139090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en-US" sz="2700" b="1" kern="1200" dirty="0" err="1">
              <a:solidFill>
                <a:srgbClr val="1C1C1A"/>
              </a:solidFill>
              <a:latin typeface="Archivo Narrow Bold"/>
              <a:ea typeface="Archivo Narrow Bold"/>
              <a:cs typeface="Archivo Narrow Bold"/>
              <a:sym typeface="Archivo Narrow Bold"/>
            </a:rPr>
            <a:t>Reutilización</a:t>
          </a:r>
          <a:r>
            <a:rPr lang="en-US" sz="2700" b="1" kern="1200" dirty="0">
              <a:solidFill>
                <a:srgbClr val="1C1C1A"/>
              </a:solidFill>
              <a:latin typeface="Archivo Narrow Bold"/>
              <a:ea typeface="Archivo Narrow Bold"/>
              <a:cs typeface="Archivo Narrow Bold"/>
              <a:sym typeface="Archivo Narrow Bold"/>
            </a:rPr>
            <a:t> de </a:t>
          </a:r>
          <a:r>
            <a:rPr lang="en-US" sz="2700" b="1" kern="1200" dirty="0" err="1">
              <a:solidFill>
                <a:srgbClr val="1C1C1A"/>
              </a:solidFill>
              <a:latin typeface="Archivo Narrow Bold"/>
              <a:ea typeface="Archivo Narrow Bold"/>
              <a:cs typeface="Archivo Narrow Bold"/>
              <a:sym typeface="Archivo Narrow Bold"/>
            </a:rPr>
            <a:t>código</a:t>
          </a:r>
          <a:endParaRPr lang="es-MX" sz="2700" kern="1200" dirty="0"/>
        </a:p>
      </dsp:txBody>
      <dsp:txXfrm>
        <a:off x="695452" y="3753664"/>
        <a:ext cx="2086354" cy="1390903"/>
      </dsp:txXfrm>
    </dsp:sp>
    <dsp:sp modelId="{7F91DDEB-2EC4-4ECD-809D-D092E36E67EE}">
      <dsp:nvSpPr>
        <dsp:cNvPr id="0" name=""/>
        <dsp:cNvSpPr/>
      </dsp:nvSpPr>
      <dsp:spPr>
        <a:xfrm>
          <a:off x="3135505" y="3736848"/>
          <a:ext cx="3477257" cy="139090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en-US" sz="2700" b="1" kern="1200" dirty="0" err="1">
              <a:solidFill>
                <a:srgbClr val="1C1C1A"/>
              </a:solidFill>
              <a:latin typeface="Archivo Narrow Bold"/>
              <a:ea typeface="Archivo Narrow Bold"/>
              <a:cs typeface="Archivo Narrow Bold"/>
              <a:sym typeface="Archivo Narrow Bold"/>
            </a:rPr>
            <a:t>Establecer</a:t>
          </a:r>
          <a:r>
            <a:rPr lang="en-US" sz="2700" b="1" kern="1200" dirty="0">
              <a:solidFill>
                <a:srgbClr val="1C1C1A"/>
              </a:solidFill>
              <a:latin typeface="Archivo Narrow Bold"/>
              <a:ea typeface="Archivo Narrow Bold"/>
              <a:cs typeface="Archivo Narrow Bold"/>
              <a:sym typeface="Archivo Narrow Bold"/>
            </a:rPr>
            <a:t> </a:t>
          </a:r>
          <a:r>
            <a:rPr lang="en-US" sz="2700" b="1" kern="1200" dirty="0" err="1">
              <a:solidFill>
                <a:srgbClr val="1C1C1A"/>
              </a:solidFill>
              <a:latin typeface="Archivo Narrow Bold"/>
              <a:ea typeface="Archivo Narrow Bold"/>
              <a:cs typeface="Archivo Narrow Bold"/>
              <a:sym typeface="Archivo Narrow Bold"/>
            </a:rPr>
            <a:t>Jerarquia</a:t>
          </a:r>
          <a:endParaRPr lang="es-MX" sz="2700" kern="1200" dirty="0"/>
        </a:p>
      </dsp:txBody>
      <dsp:txXfrm>
        <a:off x="3830957" y="3736848"/>
        <a:ext cx="2086354" cy="1390903"/>
      </dsp:txXfrm>
    </dsp:sp>
    <dsp:sp modelId="{CBD37FC2-3DCD-419E-86F1-D2AD3DDF4BB1}">
      <dsp:nvSpPr>
        <dsp:cNvPr id="0" name=""/>
        <dsp:cNvSpPr/>
      </dsp:nvSpPr>
      <dsp:spPr>
        <a:xfrm>
          <a:off x="6265037" y="3736848"/>
          <a:ext cx="3477257" cy="139090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en-US" sz="2700" b="1" kern="1200" dirty="0" err="1">
              <a:solidFill>
                <a:srgbClr val="1C1C1A"/>
              </a:solidFill>
              <a:latin typeface="Archivo Narrow Bold"/>
              <a:ea typeface="Archivo Narrow Bold"/>
              <a:cs typeface="Archivo Narrow Bold"/>
              <a:sym typeface="Archivo Narrow Bold"/>
            </a:rPr>
            <a:t>Extensibilidad</a:t>
          </a:r>
          <a:r>
            <a:rPr lang="en-US" sz="2700" b="1" kern="1200" dirty="0">
              <a:solidFill>
                <a:srgbClr val="1C1C1A"/>
              </a:solidFill>
              <a:latin typeface="Archivo Narrow Bold"/>
              <a:ea typeface="Archivo Narrow Bold"/>
              <a:cs typeface="Archivo Narrow Bold"/>
              <a:sym typeface="Archivo Narrow Bold"/>
            </a:rPr>
            <a:t> </a:t>
          </a:r>
          <a:endParaRPr lang="es-MX" sz="2700" kern="1200" dirty="0"/>
        </a:p>
      </dsp:txBody>
      <dsp:txXfrm>
        <a:off x="6960489" y="3736848"/>
        <a:ext cx="2086354" cy="1390903"/>
      </dsp:txXfrm>
    </dsp:sp>
    <dsp:sp modelId="{942274BB-D111-4C8A-BC89-E7DEC14ADD01}">
      <dsp:nvSpPr>
        <dsp:cNvPr id="0" name=""/>
        <dsp:cNvSpPr/>
      </dsp:nvSpPr>
      <dsp:spPr>
        <a:xfrm>
          <a:off x="9394568" y="3736848"/>
          <a:ext cx="3477257" cy="139090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en-US" sz="2700" b="1" kern="1200" dirty="0" err="1">
              <a:solidFill>
                <a:srgbClr val="1C1C1A"/>
              </a:solidFill>
              <a:latin typeface="Archivo Narrow Bold"/>
              <a:ea typeface="Archivo Narrow Bold"/>
              <a:cs typeface="Archivo Narrow Bold"/>
              <a:sym typeface="Archivo Narrow Bold"/>
            </a:rPr>
            <a:t>Propagación</a:t>
          </a:r>
          <a:r>
            <a:rPr lang="en-US" sz="2700" b="1" kern="1200" dirty="0">
              <a:solidFill>
                <a:srgbClr val="1C1C1A"/>
              </a:solidFill>
              <a:latin typeface="Archivo Narrow Bold"/>
              <a:ea typeface="Archivo Narrow Bold"/>
              <a:cs typeface="Archivo Narrow Bold"/>
              <a:sym typeface="Archivo Narrow Bold"/>
            </a:rPr>
            <a:t> de </a:t>
          </a:r>
          <a:r>
            <a:rPr lang="en-US" sz="2700" b="1" kern="1200" dirty="0" err="1">
              <a:solidFill>
                <a:srgbClr val="1C1C1A"/>
              </a:solidFill>
              <a:latin typeface="Archivo Narrow Bold"/>
              <a:ea typeface="Archivo Narrow Bold"/>
              <a:cs typeface="Archivo Narrow Bold"/>
              <a:sym typeface="Archivo Narrow Bold"/>
            </a:rPr>
            <a:t>cambios</a:t>
          </a:r>
          <a:endParaRPr lang="en-US" sz="2700" b="1" kern="1200" dirty="0">
            <a:solidFill>
              <a:srgbClr val="1C1C1A"/>
            </a:solidFill>
            <a:latin typeface="Archivo Narrow Bold"/>
            <a:ea typeface="Archivo Narrow Bold"/>
            <a:cs typeface="Archivo Narrow Bold"/>
            <a:sym typeface="Archivo Narrow Bold"/>
          </a:endParaRPr>
        </a:p>
      </dsp:txBody>
      <dsp:txXfrm>
        <a:off x="10090020" y="3736848"/>
        <a:ext cx="2086354" cy="13909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DA90A7-8B88-445A-9178-9E3BEAF6130D}" type="datetimeFigureOut">
              <a:rPr lang="es-MX" smtClean="0"/>
              <a:t>10/11/2025</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E5B94-31C6-4145-9CA7-47C19499CA8B}" type="slidenum">
              <a:rPr lang="es-MX" smtClean="0"/>
              <a:t>‹Nº›</a:t>
            </a:fld>
            <a:endParaRPr lang="es-MX"/>
          </a:p>
        </p:txBody>
      </p:sp>
    </p:spTree>
    <p:extLst>
      <p:ext uri="{BB962C8B-B14F-4D97-AF65-F5344CB8AC3E}">
        <p14:creationId xmlns:p14="http://schemas.microsoft.com/office/powerpoint/2010/main" val="1385282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D1CE5B94-31C6-4145-9CA7-47C19499CA8B}" type="slidenum">
              <a:rPr lang="es-MX" smtClean="0"/>
              <a:t>6</a:t>
            </a:fld>
            <a:endParaRPr lang="es-MX"/>
          </a:p>
        </p:txBody>
      </p:sp>
    </p:spTree>
    <p:extLst>
      <p:ext uri="{BB962C8B-B14F-4D97-AF65-F5344CB8AC3E}">
        <p14:creationId xmlns:p14="http://schemas.microsoft.com/office/powerpoint/2010/main" val="399633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D1CE5B94-31C6-4145-9CA7-47C19499CA8B}" type="slidenum">
              <a:rPr lang="es-MX" smtClean="0"/>
              <a:t>10</a:t>
            </a:fld>
            <a:endParaRPr lang="es-MX"/>
          </a:p>
        </p:txBody>
      </p:sp>
    </p:spTree>
    <p:extLst>
      <p:ext uri="{BB962C8B-B14F-4D97-AF65-F5344CB8AC3E}">
        <p14:creationId xmlns:p14="http://schemas.microsoft.com/office/powerpoint/2010/main" val="558365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D1CE5B94-31C6-4145-9CA7-47C19499CA8B}" type="slidenum">
              <a:rPr lang="es-MX" smtClean="0"/>
              <a:t>12</a:t>
            </a:fld>
            <a:endParaRPr lang="es-MX"/>
          </a:p>
        </p:txBody>
      </p:sp>
    </p:spTree>
    <p:extLst>
      <p:ext uri="{BB962C8B-B14F-4D97-AF65-F5344CB8AC3E}">
        <p14:creationId xmlns:p14="http://schemas.microsoft.com/office/powerpoint/2010/main" val="4039397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7.jpe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10.png"/><Relationship Id="rId3" Type="http://schemas.openxmlformats.org/officeDocument/2006/relationships/image" Target="../media/image7.jpeg"/><Relationship Id="rId21" Type="http://schemas.openxmlformats.org/officeDocument/2006/relationships/image" Target="../media/image54.pn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8.png"/><Relationship Id="rId2" Type="http://schemas.openxmlformats.org/officeDocument/2006/relationships/notesSlide" Target="../notesSlides/notesSlide3.xml"/><Relationship Id="rId16" Type="http://schemas.openxmlformats.org/officeDocument/2006/relationships/image" Target="../media/image50.png"/><Relationship Id="rId20"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7.png"/><Relationship Id="rId5" Type="http://schemas.openxmlformats.org/officeDocument/2006/relationships/image" Target="../media/image39.svg"/><Relationship Id="rId15" Type="http://schemas.openxmlformats.org/officeDocument/2006/relationships/image" Target="../media/image49.png"/><Relationship Id="rId23" Type="http://schemas.openxmlformats.org/officeDocument/2006/relationships/image" Target="../media/image56.png"/><Relationship Id="rId10" Type="http://schemas.openxmlformats.org/officeDocument/2006/relationships/image" Target="../media/image44.png"/><Relationship Id="rId19" Type="http://schemas.openxmlformats.org/officeDocument/2006/relationships/image" Target="../media/image52.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63.png"/><Relationship Id="rId5" Type="http://schemas.openxmlformats.org/officeDocument/2006/relationships/diagramQuickStyle" Target="../diagrams/quickStyle1.xml"/><Relationship Id="rId10" Type="http://schemas.openxmlformats.org/officeDocument/2006/relationships/image" Target="../media/image62.png"/><Relationship Id="rId4" Type="http://schemas.openxmlformats.org/officeDocument/2006/relationships/diagramLayout" Target="../diagrams/layout1.xml"/><Relationship Id="rId9"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75.png"/><Relationship Id="rId18" Type="http://schemas.openxmlformats.org/officeDocument/2006/relationships/image" Target="../media/image80.sv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svg"/><Relationship Id="rId17" Type="http://schemas.openxmlformats.org/officeDocument/2006/relationships/image" Target="../media/image79.png"/><Relationship Id="rId2" Type="http://schemas.openxmlformats.org/officeDocument/2006/relationships/image" Target="../media/image7.jpeg"/><Relationship Id="rId16" Type="http://schemas.openxmlformats.org/officeDocument/2006/relationships/image" Target="../media/image78.svg"/><Relationship Id="rId20" Type="http://schemas.openxmlformats.org/officeDocument/2006/relationships/image" Target="../media/image82.sv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svg"/><Relationship Id="rId19" Type="http://schemas.openxmlformats.org/officeDocument/2006/relationships/image" Target="../media/image81.png"/><Relationship Id="rId4" Type="http://schemas.openxmlformats.org/officeDocument/2006/relationships/image" Target="../media/image66.svg"/><Relationship Id="rId9" Type="http://schemas.openxmlformats.org/officeDocument/2006/relationships/image" Target="../media/image71.png"/><Relationship Id="rId14" Type="http://schemas.openxmlformats.org/officeDocument/2006/relationships/image" Target="../media/image76.sv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95.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4.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3.png"/><Relationship Id="rId5" Type="http://schemas.openxmlformats.org/officeDocument/2006/relationships/image" Target="../media/image88.png"/><Relationship Id="rId10" Type="http://schemas.openxmlformats.org/officeDocument/2006/relationships/image" Target="../media/image92.png"/><Relationship Id="rId4" Type="http://schemas.openxmlformats.org/officeDocument/2006/relationships/image" Target="../media/image87.png"/><Relationship Id="rId9" Type="http://schemas.openxmlformats.org/officeDocument/2006/relationships/image" Target="../media/image91.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jpe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10.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0.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53" b="-9353"/>
            </a:stretch>
          </a:blipFill>
        </p:spPr>
        <p:txBody>
          <a:bodyPr/>
          <a:lstStyle/>
          <a:p>
            <a:endParaRPr lang="es-MX"/>
          </a:p>
        </p:txBody>
      </p:sp>
      <p:sp>
        <p:nvSpPr>
          <p:cNvPr id="3" name="Freeform 3"/>
          <p:cNvSpPr/>
          <p:nvPr/>
        </p:nvSpPr>
        <p:spPr>
          <a:xfrm>
            <a:off x="7434748" y="1724995"/>
            <a:ext cx="3945933" cy="3945933"/>
          </a:xfrm>
          <a:custGeom>
            <a:avLst/>
            <a:gdLst/>
            <a:ahLst/>
            <a:cxnLst/>
            <a:rect l="l" t="t" r="r" b="b"/>
            <a:pathLst>
              <a:path w="3945933" h="3945933">
                <a:moveTo>
                  <a:pt x="0" y="0"/>
                </a:moveTo>
                <a:lnTo>
                  <a:pt x="3945932" y="0"/>
                </a:lnTo>
                <a:lnTo>
                  <a:pt x="3945932" y="3945933"/>
                </a:lnTo>
                <a:lnTo>
                  <a:pt x="0" y="3945933"/>
                </a:lnTo>
                <a:lnTo>
                  <a:pt x="0" y="0"/>
                </a:lnTo>
                <a:close/>
              </a:path>
            </a:pathLst>
          </a:custGeom>
          <a:blipFill>
            <a:blip r:embed="rId3"/>
            <a:stretch>
              <a:fillRect/>
            </a:stretch>
          </a:blipFill>
        </p:spPr>
        <p:txBody>
          <a:bodyPr/>
          <a:lstStyle/>
          <a:p>
            <a:endParaRPr lang="es-MX"/>
          </a:p>
        </p:txBody>
      </p:sp>
      <p:grpSp>
        <p:nvGrpSpPr>
          <p:cNvPr id="4" name="Group 4"/>
          <p:cNvGrpSpPr/>
          <p:nvPr/>
        </p:nvGrpSpPr>
        <p:grpSpPr>
          <a:xfrm>
            <a:off x="13758112" y="-4102512"/>
            <a:ext cx="10689723" cy="10262424"/>
            <a:chOff x="0" y="0"/>
            <a:chExt cx="752667" cy="722581"/>
          </a:xfrm>
        </p:grpSpPr>
        <p:sp>
          <p:nvSpPr>
            <p:cNvPr id="5" name="Freeform 5"/>
            <p:cNvSpPr/>
            <p:nvPr/>
          </p:nvSpPr>
          <p:spPr>
            <a:xfrm>
              <a:off x="-575" y="-575"/>
              <a:ext cx="753818" cy="723731"/>
            </a:xfrm>
            <a:custGeom>
              <a:avLst/>
              <a:gdLst/>
              <a:ahLst/>
              <a:cxnLst/>
              <a:rect l="l" t="t" r="r" b="b"/>
              <a:pathLst>
                <a:path w="753818" h="723731">
                  <a:moveTo>
                    <a:pt x="413303" y="2268"/>
                  </a:moveTo>
                  <a:lnTo>
                    <a:pt x="425291" y="58308"/>
                  </a:lnTo>
                  <a:cubicBezTo>
                    <a:pt x="448494" y="61714"/>
                    <a:pt x="471236" y="67554"/>
                    <a:pt x="493103" y="75748"/>
                  </a:cubicBezTo>
                  <a:lnTo>
                    <a:pt x="532670" y="32976"/>
                  </a:lnTo>
                  <a:cubicBezTo>
                    <a:pt x="554811" y="42633"/>
                    <a:pt x="575924" y="54341"/>
                    <a:pt x="595713" y="67910"/>
                  </a:cubicBezTo>
                  <a:lnTo>
                    <a:pt x="576912" y="122200"/>
                  </a:lnTo>
                  <a:cubicBezTo>
                    <a:pt x="595230" y="136288"/>
                    <a:pt x="611877" y="152265"/>
                    <a:pt x="626554" y="169856"/>
                  </a:cubicBezTo>
                  <a:lnTo>
                    <a:pt x="683095" y="151800"/>
                  </a:lnTo>
                  <a:cubicBezTo>
                    <a:pt x="697237" y="170799"/>
                    <a:pt x="709426" y="191071"/>
                    <a:pt x="719494" y="212326"/>
                  </a:cubicBezTo>
                  <a:lnTo>
                    <a:pt x="674940" y="250311"/>
                  </a:lnTo>
                  <a:cubicBezTo>
                    <a:pt x="683467" y="271307"/>
                    <a:pt x="689560" y="293138"/>
                    <a:pt x="693110" y="315407"/>
                  </a:cubicBezTo>
                  <a:lnTo>
                    <a:pt x="751477" y="326924"/>
                  </a:lnTo>
                  <a:cubicBezTo>
                    <a:pt x="753817" y="350163"/>
                    <a:pt x="753817" y="373567"/>
                    <a:pt x="751477" y="396807"/>
                  </a:cubicBezTo>
                  <a:lnTo>
                    <a:pt x="693110" y="408310"/>
                  </a:lnTo>
                  <a:cubicBezTo>
                    <a:pt x="689560" y="430593"/>
                    <a:pt x="683467" y="452423"/>
                    <a:pt x="674940" y="473419"/>
                  </a:cubicBezTo>
                  <a:lnTo>
                    <a:pt x="719494" y="511405"/>
                  </a:lnTo>
                  <a:cubicBezTo>
                    <a:pt x="709426" y="532660"/>
                    <a:pt x="697237" y="552918"/>
                    <a:pt x="683095" y="571917"/>
                  </a:cubicBezTo>
                  <a:lnTo>
                    <a:pt x="626554" y="553875"/>
                  </a:lnTo>
                  <a:cubicBezTo>
                    <a:pt x="611877" y="571452"/>
                    <a:pt x="595230" y="587443"/>
                    <a:pt x="576912" y="601532"/>
                  </a:cubicBezTo>
                  <a:lnTo>
                    <a:pt x="595713" y="655808"/>
                  </a:lnTo>
                  <a:cubicBezTo>
                    <a:pt x="575924" y="669390"/>
                    <a:pt x="554811" y="681084"/>
                    <a:pt x="532670" y="690755"/>
                  </a:cubicBezTo>
                  <a:lnTo>
                    <a:pt x="493103" y="647982"/>
                  </a:lnTo>
                  <a:cubicBezTo>
                    <a:pt x="471236" y="656163"/>
                    <a:pt x="448494" y="662017"/>
                    <a:pt x="425291" y="665423"/>
                  </a:cubicBezTo>
                  <a:lnTo>
                    <a:pt x="413303" y="721463"/>
                  </a:lnTo>
                  <a:cubicBezTo>
                    <a:pt x="389095" y="723731"/>
                    <a:pt x="364717" y="723731"/>
                    <a:pt x="340508" y="721463"/>
                  </a:cubicBezTo>
                  <a:lnTo>
                    <a:pt x="328520" y="665423"/>
                  </a:lnTo>
                  <a:cubicBezTo>
                    <a:pt x="305316" y="662017"/>
                    <a:pt x="282576" y="656163"/>
                    <a:pt x="260707" y="647982"/>
                  </a:cubicBezTo>
                  <a:lnTo>
                    <a:pt x="221132" y="690755"/>
                  </a:lnTo>
                  <a:cubicBezTo>
                    <a:pt x="199005" y="681084"/>
                    <a:pt x="177889" y="669390"/>
                    <a:pt x="158099" y="655808"/>
                  </a:cubicBezTo>
                  <a:lnTo>
                    <a:pt x="176907" y="601532"/>
                  </a:lnTo>
                  <a:cubicBezTo>
                    <a:pt x="158583" y="587443"/>
                    <a:pt x="141927" y="571452"/>
                    <a:pt x="127252" y="553875"/>
                  </a:cubicBezTo>
                  <a:lnTo>
                    <a:pt x="70715" y="571917"/>
                  </a:lnTo>
                  <a:cubicBezTo>
                    <a:pt x="56581" y="552918"/>
                    <a:pt x="44384" y="532660"/>
                    <a:pt x="34311" y="511405"/>
                  </a:cubicBezTo>
                  <a:lnTo>
                    <a:pt x="78865" y="473419"/>
                  </a:lnTo>
                  <a:cubicBezTo>
                    <a:pt x="70345" y="452423"/>
                    <a:pt x="64246" y="430593"/>
                    <a:pt x="60698" y="408310"/>
                  </a:cubicBezTo>
                  <a:lnTo>
                    <a:pt x="2338" y="396807"/>
                  </a:lnTo>
                  <a:cubicBezTo>
                    <a:pt x="0" y="373567"/>
                    <a:pt x="0" y="350163"/>
                    <a:pt x="2338" y="326924"/>
                  </a:cubicBezTo>
                  <a:lnTo>
                    <a:pt x="60698" y="315407"/>
                  </a:lnTo>
                  <a:cubicBezTo>
                    <a:pt x="64246" y="293138"/>
                    <a:pt x="70345" y="271307"/>
                    <a:pt x="78865" y="250311"/>
                  </a:cubicBezTo>
                  <a:lnTo>
                    <a:pt x="34311" y="212326"/>
                  </a:lnTo>
                  <a:cubicBezTo>
                    <a:pt x="44384" y="191071"/>
                    <a:pt x="56581" y="170799"/>
                    <a:pt x="70715" y="151800"/>
                  </a:cubicBezTo>
                  <a:lnTo>
                    <a:pt x="127252" y="169856"/>
                  </a:lnTo>
                  <a:cubicBezTo>
                    <a:pt x="141927" y="152265"/>
                    <a:pt x="158583" y="136288"/>
                    <a:pt x="176907" y="122200"/>
                  </a:cubicBezTo>
                  <a:lnTo>
                    <a:pt x="158099" y="67910"/>
                  </a:lnTo>
                  <a:cubicBezTo>
                    <a:pt x="177889" y="54341"/>
                    <a:pt x="199005" y="42633"/>
                    <a:pt x="221132" y="32976"/>
                  </a:cubicBezTo>
                  <a:lnTo>
                    <a:pt x="260707" y="75748"/>
                  </a:lnTo>
                  <a:cubicBezTo>
                    <a:pt x="282576" y="67554"/>
                    <a:pt x="305316" y="61714"/>
                    <a:pt x="328520" y="58308"/>
                  </a:cubicBezTo>
                  <a:lnTo>
                    <a:pt x="340508" y="2268"/>
                  </a:lnTo>
                  <a:cubicBezTo>
                    <a:pt x="364717" y="0"/>
                    <a:pt x="389095" y="0"/>
                    <a:pt x="413303" y="2268"/>
                  </a:cubicBezTo>
                  <a:close/>
                  <a:moveTo>
                    <a:pt x="376906" y="136070"/>
                  </a:moveTo>
                  <a:cubicBezTo>
                    <a:pt x="247093" y="136070"/>
                    <a:pt x="141713" y="237249"/>
                    <a:pt x="141713" y="361859"/>
                  </a:cubicBezTo>
                  <a:cubicBezTo>
                    <a:pt x="141713" y="486482"/>
                    <a:pt x="247093" y="587661"/>
                    <a:pt x="376906" y="587661"/>
                  </a:cubicBezTo>
                  <a:cubicBezTo>
                    <a:pt x="506714" y="587661"/>
                    <a:pt x="612101" y="486482"/>
                    <a:pt x="612101" y="361859"/>
                  </a:cubicBezTo>
                  <a:cubicBezTo>
                    <a:pt x="612101" y="237249"/>
                    <a:pt x="506714" y="136070"/>
                    <a:pt x="376906" y="136070"/>
                  </a:cubicBezTo>
                  <a:close/>
                </a:path>
              </a:pathLst>
            </a:custGeom>
            <a:solidFill>
              <a:srgbClr val="1800AD"/>
            </a:solidFill>
          </p:spPr>
          <p:txBody>
            <a:bodyPr/>
            <a:lstStyle/>
            <a:p>
              <a:endParaRPr lang="es-MX"/>
            </a:p>
          </p:txBody>
        </p:sp>
        <p:sp>
          <p:nvSpPr>
            <p:cNvPr id="6" name="TextBox 6"/>
            <p:cNvSpPr txBox="1"/>
            <p:nvPr/>
          </p:nvSpPr>
          <p:spPr>
            <a:xfrm>
              <a:off x="149236" y="95645"/>
              <a:ext cx="454196" cy="483665"/>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rot="5400000">
            <a:off x="-132820" y="1701236"/>
            <a:ext cx="5131212" cy="2808172"/>
          </a:xfrm>
          <a:custGeom>
            <a:avLst/>
            <a:gdLst/>
            <a:ahLst/>
            <a:cxnLst/>
            <a:rect l="l" t="t" r="r" b="b"/>
            <a:pathLst>
              <a:path w="5131212" h="2808172">
                <a:moveTo>
                  <a:pt x="0" y="0"/>
                </a:moveTo>
                <a:lnTo>
                  <a:pt x="5131212" y="0"/>
                </a:lnTo>
                <a:lnTo>
                  <a:pt x="5131212" y="2808172"/>
                </a:lnTo>
                <a:lnTo>
                  <a:pt x="0" y="28081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grpSp>
        <p:nvGrpSpPr>
          <p:cNvPr id="8" name="Group 8"/>
          <p:cNvGrpSpPr/>
          <p:nvPr/>
        </p:nvGrpSpPr>
        <p:grpSpPr>
          <a:xfrm rot="5400000">
            <a:off x="15719854" y="8005434"/>
            <a:ext cx="1482905" cy="1297542"/>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800AD"/>
            </a:solidFill>
          </p:spPr>
          <p:txBody>
            <a:bodyPr/>
            <a:lstStyle/>
            <a:p>
              <a:endParaRPr lang="es-MX"/>
            </a:p>
          </p:txBody>
        </p:sp>
        <p:sp>
          <p:nvSpPr>
            <p:cNvPr id="10" name="TextBox 10"/>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3836872" y="7554930"/>
            <a:ext cx="9628460" cy="1296670"/>
          </a:xfrm>
          <a:prstGeom prst="rect">
            <a:avLst/>
          </a:prstGeom>
        </p:spPr>
        <p:txBody>
          <a:bodyPr lIns="0" tIns="0" rIns="0" bIns="0" rtlCol="0" anchor="t">
            <a:spAutoFit/>
          </a:bodyPr>
          <a:lstStyle/>
          <a:p>
            <a:pPr algn="l">
              <a:lnSpc>
                <a:spcPts val="5179"/>
              </a:lnSpc>
            </a:pPr>
            <a:r>
              <a:rPr lang="en-US" sz="3699">
                <a:solidFill>
                  <a:srgbClr val="1800AD"/>
                </a:solidFill>
                <a:latin typeface="Archivo Narrow"/>
                <a:ea typeface="Archivo Narrow"/>
                <a:cs typeface="Archivo Narrow"/>
                <a:sym typeface="Archivo Narrow"/>
              </a:rPr>
              <a:t>Tema 1:  Introducción al paradigma de la programación orientada a objetos</a:t>
            </a:r>
          </a:p>
        </p:txBody>
      </p:sp>
      <p:grpSp>
        <p:nvGrpSpPr>
          <p:cNvPr id="12" name="Group 12"/>
          <p:cNvGrpSpPr/>
          <p:nvPr/>
        </p:nvGrpSpPr>
        <p:grpSpPr>
          <a:xfrm rot="5400000">
            <a:off x="14422312" y="8005434"/>
            <a:ext cx="1482905" cy="1297542"/>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800AD"/>
            </a:solidFill>
          </p:spPr>
          <p:txBody>
            <a:bodyPr/>
            <a:lstStyle/>
            <a:p>
              <a:endParaRPr lang="es-MX"/>
            </a:p>
          </p:txBody>
        </p:sp>
        <p:sp>
          <p:nvSpPr>
            <p:cNvPr id="14" name="TextBox 14"/>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5400000">
            <a:off x="13124770" y="8005434"/>
            <a:ext cx="1482905" cy="1297542"/>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800AD"/>
            </a:solidFill>
          </p:spPr>
          <p:txBody>
            <a:bodyPr/>
            <a:lstStyle/>
            <a:p>
              <a:endParaRPr lang="es-MX"/>
            </a:p>
          </p:txBody>
        </p:sp>
        <p:sp>
          <p:nvSpPr>
            <p:cNvPr id="17" name="TextBox 17"/>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3836872" y="6552899"/>
            <a:ext cx="11975663" cy="1078231"/>
          </a:xfrm>
          <a:prstGeom prst="rect">
            <a:avLst/>
          </a:prstGeom>
        </p:spPr>
        <p:txBody>
          <a:bodyPr lIns="0" tIns="0" rIns="0" bIns="0" rtlCol="0" anchor="t">
            <a:spAutoFit/>
          </a:bodyPr>
          <a:lstStyle/>
          <a:p>
            <a:pPr algn="l">
              <a:lnSpc>
                <a:spcPts val="8819"/>
              </a:lnSpc>
            </a:pPr>
            <a:r>
              <a:rPr lang="en-US" sz="6299">
                <a:solidFill>
                  <a:srgbClr val="1800AD"/>
                </a:solidFill>
                <a:latin typeface="Archivo Narrow"/>
                <a:ea typeface="Archivo Narrow"/>
                <a:cs typeface="Archivo Narrow"/>
                <a:sym typeface="Archivo Narrow"/>
              </a:rPr>
              <a:t>Instituto Tecnologico de Orizaba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56" name="Freeform 2">
            <a:extLst>
              <a:ext uri="{FF2B5EF4-FFF2-40B4-BE49-F238E27FC236}">
                <a16:creationId xmlns:a16="http://schemas.microsoft.com/office/drawing/2014/main" id="{4F7BE1FB-E660-D472-C22B-508248ED1586}"/>
              </a:ext>
            </a:extLst>
          </p:cNvPr>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3"/>
            <a:stretch>
              <a:fillRect t="-905" b="-905"/>
            </a:stretch>
          </a:blipFill>
        </p:spPr>
        <p:txBody>
          <a:bodyPr/>
          <a:lstStyle/>
          <a:p>
            <a:endParaRPr lang="es-MX"/>
          </a:p>
        </p:txBody>
      </p:sp>
      <p:sp>
        <p:nvSpPr>
          <p:cNvPr id="31" name="TextBox 31"/>
          <p:cNvSpPr txBox="1"/>
          <p:nvPr/>
        </p:nvSpPr>
        <p:spPr>
          <a:xfrm>
            <a:off x="5733590" y="1117281"/>
            <a:ext cx="7744738" cy="668137"/>
          </a:xfrm>
          <a:prstGeom prst="rect">
            <a:avLst/>
          </a:prstGeom>
        </p:spPr>
        <p:txBody>
          <a:bodyPr lIns="0" tIns="0" rIns="0" bIns="0" rtlCol="0" anchor="t">
            <a:spAutoFit/>
          </a:bodyPr>
          <a:lstStyle/>
          <a:p>
            <a:pPr marL="0" lvl="0" indent="0" algn="ctr">
              <a:lnSpc>
                <a:spcPts val="5028"/>
              </a:lnSpc>
              <a:spcBef>
                <a:spcPct val="0"/>
              </a:spcBef>
            </a:pPr>
            <a:r>
              <a:rPr lang="en-US" sz="4699" b="1" spc="140" dirty="0" err="1">
                <a:solidFill>
                  <a:srgbClr val="000000"/>
                </a:solidFill>
                <a:latin typeface="Archivo Narrow "/>
                <a:ea typeface="Archivo Narrow Bold"/>
                <a:cs typeface="Archivo Narrow Bold"/>
                <a:sym typeface="Archivo Narrow Bold"/>
              </a:rPr>
              <a:t>Características</a:t>
            </a:r>
            <a:endParaRPr lang="en-US" sz="4699" b="1" spc="140" dirty="0">
              <a:solidFill>
                <a:srgbClr val="000000"/>
              </a:solidFill>
              <a:latin typeface="Archivo Narrow "/>
              <a:ea typeface="Archivo Narrow Bold"/>
              <a:cs typeface="Archivo Narrow Bold"/>
              <a:sym typeface="Archivo Narrow Bold"/>
            </a:endParaRPr>
          </a:p>
        </p:txBody>
      </p:sp>
      <p:pic>
        <p:nvPicPr>
          <p:cNvPr id="35" name="Imagen 34">
            <a:extLst>
              <a:ext uri="{FF2B5EF4-FFF2-40B4-BE49-F238E27FC236}">
                <a16:creationId xmlns:a16="http://schemas.microsoft.com/office/drawing/2014/main" id="{504DF02E-7A8C-EB9D-58D6-AF7CBA191CAC}"/>
              </a:ext>
            </a:extLst>
          </p:cNvPr>
          <p:cNvPicPr>
            <a:picLocks noChangeAspect="1"/>
          </p:cNvPicPr>
          <p:nvPr/>
        </p:nvPicPr>
        <p:blipFill>
          <a:blip r:embed="rId4"/>
          <a:stretch>
            <a:fillRect/>
          </a:stretch>
        </p:blipFill>
        <p:spPr>
          <a:xfrm>
            <a:off x="3674569" y="1800072"/>
            <a:ext cx="1688738" cy="1670449"/>
          </a:xfrm>
          <a:prstGeom prst="rect">
            <a:avLst/>
          </a:prstGeom>
        </p:spPr>
      </p:pic>
      <p:pic>
        <p:nvPicPr>
          <p:cNvPr id="39" name="Imagen 38">
            <a:extLst>
              <a:ext uri="{FF2B5EF4-FFF2-40B4-BE49-F238E27FC236}">
                <a16:creationId xmlns:a16="http://schemas.microsoft.com/office/drawing/2014/main" id="{1A4E0CE6-62DA-4ADD-BFD9-FD6435651244}"/>
              </a:ext>
            </a:extLst>
          </p:cNvPr>
          <p:cNvPicPr>
            <a:picLocks noChangeAspect="1"/>
          </p:cNvPicPr>
          <p:nvPr/>
        </p:nvPicPr>
        <p:blipFill>
          <a:blip r:embed="rId5"/>
          <a:stretch>
            <a:fillRect/>
          </a:stretch>
        </p:blipFill>
        <p:spPr>
          <a:xfrm>
            <a:off x="3674569" y="3605275"/>
            <a:ext cx="1688738" cy="1670449"/>
          </a:xfrm>
          <a:prstGeom prst="rect">
            <a:avLst/>
          </a:prstGeom>
        </p:spPr>
      </p:pic>
      <p:pic>
        <p:nvPicPr>
          <p:cNvPr id="43" name="Imagen 42">
            <a:extLst>
              <a:ext uri="{FF2B5EF4-FFF2-40B4-BE49-F238E27FC236}">
                <a16:creationId xmlns:a16="http://schemas.microsoft.com/office/drawing/2014/main" id="{043282E2-E87F-B5DA-5737-B6DAB2E8B0F0}"/>
              </a:ext>
            </a:extLst>
          </p:cNvPr>
          <p:cNvPicPr>
            <a:picLocks noChangeAspect="1"/>
          </p:cNvPicPr>
          <p:nvPr/>
        </p:nvPicPr>
        <p:blipFill>
          <a:blip r:embed="rId6"/>
          <a:stretch>
            <a:fillRect/>
          </a:stretch>
        </p:blipFill>
        <p:spPr>
          <a:xfrm>
            <a:off x="3674569" y="7432014"/>
            <a:ext cx="1688738" cy="1664352"/>
          </a:xfrm>
          <a:prstGeom prst="rect">
            <a:avLst/>
          </a:prstGeom>
        </p:spPr>
      </p:pic>
      <p:pic>
        <p:nvPicPr>
          <p:cNvPr id="51" name="Imagen 50">
            <a:extLst>
              <a:ext uri="{FF2B5EF4-FFF2-40B4-BE49-F238E27FC236}">
                <a16:creationId xmlns:a16="http://schemas.microsoft.com/office/drawing/2014/main" id="{03CE0A8B-D13D-9C30-4DF2-22EB70FA227C}"/>
              </a:ext>
            </a:extLst>
          </p:cNvPr>
          <p:cNvPicPr>
            <a:picLocks noChangeAspect="1"/>
          </p:cNvPicPr>
          <p:nvPr/>
        </p:nvPicPr>
        <p:blipFill>
          <a:blip r:embed="rId7"/>
          <a:stretch>
            <a:fillRect/>
          </a:stretch>
        </p:blipFill>
        <p:spPr>
          <a:xfrm>
            <a:off x="3674569" y="5626811"/>
            <a:ext cx="1688738" cy="1670449"/>
          </a:xfrm>
          <a:prstGeom prst="rect">
            <a:avLst/>
          </a:prstGeom>
        </p:spPr>
      </p:pic>
      <p:pic>
        <p:nvPicPr>
          <p:cNvPr id="52" name="Imagen 51">
            <a:extLst>
              <a:ext uri="{FF2B5EF4-FFF2-40B4-BE49-F238E27FC236}">
                <a16:creationId xmlns:a16="http://schemas.microsoft.com/office/drawing/2014/main" id="{2DBC56FD-49B0-26C4-D545-A6E066654210}"/>
              </a:ext>
            </a:extLst>
          </p:cNvPr>
          <p:cNvPicPr>
            <a:picLocks noChangeAspect="1"/>
          </p:cNvPicPr>
          <p:nvPr/>
        </p:nvPicPr>
        <p:blipFill>
          <a:blip r:embed="rId8"/>
          <a:stretch>
            <a:fillRect/>
          </a:stretch>
        </p:blipFill>
        <p:spPr>
          <a:xfrm>
            <a:off x="5410200" y="1966185"/>
            <a:ext cx="8839966" cy="1457070"/>
          </a:xfrm>
          <a:prstGeom prst="rect">
            <a:avLst/>
          </a:prstGeom>
        </p:spPr>
      </p:pic>
      <p:pic>
        <p:nvPicPr>
          <p:cNvPr id="53" name="Imagen 52">
            <a:extLst>
              <a:ext uri="{FF2B5EF4-FFF2-40B4-BE49-F238E27FC236}">
                <a16:creationId xmlns:a16="http://schemas.microsoft.com/office/drawing/2014/main" id="{490D08F3-33F2-6942-0904-C727D1CCAB63}"/>
              </a:ext>
            </a:extLst>
          </p:cNvPr>
          <p:cNvPicPr>
            <a:picLocks noChangeAspect="1"/>
          </p:cNvPicPr>
          <p:nvPr/>
        </p:nvPicPr>
        <p:blipFill>
          <a:blip r:embed="rId9"/>
          <a:stretch>
            <a:fillRect/>
          </a:stretch>
        </p:blipFill>
        <p:spPr>
          <a:xfrm>
            <a:off x="5410200" y="3832102"/>
            <a:ext cx="8839966" cy="1457070"/>
          </a:xfrm>
          <a:prstGeom prst="rect">
            <a:avLst/>
          </a:prstGeom>
        </p:spPr>
      </p:pic>
      <p:pic>
        <p:nvPicPr>
          <p:cNvPr id="54" name="Imagen 53">
            <a:extLst>
              <a:ext uri="{FF2B5EF4-FFF2-40B4-BE49-F238E27FC236}">
                <a16:creationId xmlns:a16="http://schemas.microsoft.com/office/drawing/2014/main" id="{12BCBDE8-CD6B-13A1-9E7B-F3B83EEC825A}"/>
              </a:ext>
            </a:extLst>
          </p:cNvPr>
          <p:cNvPicPr>
            <a:picLocks noChangeAspect="1"/>
          </p:cNvPicPr>
          <p:nvPr/>
        </p:nvPicPr>
        <p:blipFill>
          <a:blip r:embed="rId10"/>
          <a:stretch>
            <a:fillRect/>
          </a:stretch>
        </p:blipFill>
        <p:spPr>
          <a:xfrm>
            <a:off x="5404338" y="5733500"/>
            <a:ext cx="8839966" cy="1457070"/>
          </a:xfrm>
          <a:prstGeom prst="rect">
            <a:avLst/>
          </a:prstGeom>
        </p:spPr>
      </p:pic>
      <p:pic>
        <p:nvPicPr>
          <p:cNvPr id="55" name="Imagen 54">
            <a:extLst>
              <a:ext uri="{FF2B5EF4-FFF2-40B4-BE49-F238E27FC236}">
                <a16:creationId xmlns:a16="http://schemas.microsoft.com/office/drawing/2014/main" id="{2C36A710-98CE-B02C-D098-FBB1D283269C}"/>
              </a:ext>
            </a:extLst>
          </p:cNvPr>
          <p:cNvPicPr>
            <a:picLocks noChangeAspect="1"/>
          </p:cNvPicPr>
          <p:nvPr/>
        </p:nvPicPr>
        <p:blipFill>
          <a:blip r:embed="rId11"/>
          <a:stretch>
            <a:fillRect/>
          </a:stretch>
        </p:blipFill>
        <p:spPr>
          <a:xfrm>
            <a:off x="5404338" y="7563937"/>
            <a:ext cx="8846063" cy="145707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5"/>
                    </p:tgtEl>
                  </p:cond>
                </p:stCondLst>
                <p:endSync evt="end" delay="0">
                  <p:rtn val="all"/>
                </p:endSync>
                <p:childTnLst>
                  <p:par>
                    <p:cTn id="3" fill="hold">
                      <p:stCondLst>
                        <p:cond delay="0"/>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35"/>
                  </p:tgtEl>
                </p:cond>
              </p:nextCondLst>
            </p:seq>
            <p:seq concurrent="1" nextAc="seek">
              <p:cTn id="9" restart="whenNotActive" fill="hold" evtFilter="cancelBubble" nodeType="interactiveSeq">
                <p:stCondLst>
                  <p:cond evt="onClick" delay="0">
                    <p:tgtEl>
                      <p:spTgt spid="39"/>
                    </p:tgtEl>
                  </p:cond>
                </p:stCondLst>
                <p:endSync evt="end" delay="0">
                  <p:rtn val="all"/>
                </p:endSync>
                <p:childTnLst>
                  <p:par>
                    <p:cTn id="10" fill="hold">
                      <p:stCondLst>
                        <p:cond delay="0"/>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additive="base">
                                        <p:cTn id="14" dur="500" fill="hold"/>
                                        <p:tgtEl>
                                          <p:spTgt spid="53"/>
                                        </p:tgtEl>
                                        <p:attrNameLst>
                                          <p:attrName>ppt_x</p:attrName>
                                        </p:attrNameLst>
                                      </p:cBhvr>
                                      <p:tavLst>
                                        <p:tav tm="0">
                                          <p:val>
                                            <p:strVal val="0-#ppt_w/2"/>
                                          </p:val>
                                        </p:tav>
                                        <p:tav tm="100000">
                                          <p:val>
                                            <p:strVal val="#ppt_x"/>
                                          </p:val>
                                        </p:tav>
                                      </p:tavLst>
                                    </p:anim>
                                    <p:anim calcmode="lin" valueType="num">
                                      <p:cBhvr additive="base">
                                        <p:cTn id="15" dur="5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39"/>
                  </p:tgtEl>
                </p:cond>
              </p:nextCondLst>
            </p:seq>
            <p:seq concurrent="1" nextAc="seek">
              <p:cTn id="16" restart="whenNotActive" fill="hold" evtFilter="cancelBubble" nodeType="interactiveSeq">
                <p:stCondLst>
                  <p:cond evt="onClick" delay="0">
                    <p:tgtEl>
                      <p:spTgt spid="51"/>
                    </p:tgtEl>
                  </p:cond>
                </p:stCondLst>
                <p:endSync evt="end" delay="0">
                  <p:rtn val="all"/>
                </p:endSync>
                <p:childTnLst>
                  <p:par>
                    <p:cTn id="17" fill="hold">
                      <p:stCondLst>
                        <p:cond delay="0"/>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anim calcmode="lin" valueType="num">
                                      <p:cBhvr additive="base">
                                        <p:cTn id="21" dur="500" fill="hold"/>
                                        <p:tgtEl>
                                          <p:spTgt spid="54"/>
                                        </p:tgtEl>
                                        <p:attrNameLst>
                                          <p:attrName>ppt_x</p:attrName>
                                        </p:attrNameLst>
                                      </p:cBhvr>
                                      <p:tavLst>
                                        <p:tav tm="0">
                                          <p:val>
                                            <p:strVal val="0-#ppt_w/2"/>
                                          </p:val>
                                        </p:tav>
                                        <p:tav tm="100000">
                                          <p:val>
                                            <p:strVal val="#ppt_x"/>
                                          </p:val>
                                        </p:tav>
                                      </p:tavLst>
                                    </p:anim>
                                    <p:anim calcmode="lin" valueType="num">
                                      <p:cBhvr additive="base">
                                        <p:cTn id="22"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51"/>
                  </p:tgtEl>
                </p:cond>
              </p:nextCondLst>
            </p:seq>
            <p:seq concurrent="1" nextAc="seek">
              <p:cTn id="23" restart="whenNotActive" fill="hold" evtFilter="cancelBubble" nodeType="interactiveSeq">
                <p:stCondLst>
                  <p:cond evt="onClick" delay="0">
                    <p:tgtEl>
                      <p:spTgt spid="43"/>
                    </p:tgtEl>
                  </p:cond>
                </p:stCondLst>
                <p:endSync evt="end" delay="0">
                  <p:rtn val="all"/>
                </p:endSync>
                <p:childTnLst>
                  <p:par>
                    <p:cTn id="24" fill="hold">
                      <p:stCondLst>
                        <p:cond delay="0"/>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55"/>
                                        </p:tgtEl>
                                        <p:attrNameLst>
                                          <p:attrName>style.visibility</p:attrName>
                                        </p:attrNameLst>
                                      </p:cBhvr>
                                      <p:to>
                                        <p:strVal val="visible"/>
                                      </p:to>
                                    </p:set>
                                    <p:anim calcmode="lin" valueType="num">
                                      <p:cBhvr additive="base">
                                        <p:cTn id="28" dur="500" fill="hold"/>
                                        <p:tgtEl>
                                          <p:spTgt spid="55"/>
                                        </p:tgtEl>
                                        <p:attrNameLst>
                                          <p:attrName>ppt_x</p:attrName>
                                        </p:attrNameLst>
                                      </p:cBhvr>
                                      <p:tavLst>
                                        <p:tav tm="0">
                                          <p:val>
                                            <p:strVal val="0-#ppt_w/2"/>
                                          </p:val>
                                        </p:tav>
                                        <p:tav tm="100000">
                                          <p:val>
                                            <p:strVal val="#ppt_x"/>
                                          </p:val>
                                        </p:tav>
                                      </p:tavLst>
                                    </p:anim>
                                    <p:anim calcmode="lin" valueType="num">
                                      <p:cBhvr additive="base">
                                        <p:cTn id="29"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4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6775150" y="5132784"/>
            <a:ext cx="4780795" cy="2623461"/>
          </a:xfrm>
          <a:custGeom>
            <a:avLst/>
            <a:gdLst/>
            <a:ahLst/>
            <a:cxnLst/>
            <a:rect l="l" t="t" r="r" b="b"/>
            <a:pathLst>
              <a:path w="4780795" h="2623461">
                <a:moveTo>
                  <a:pt x="0" y="0"/>
                </a:moveTo>
                <a:lnTo>
                  <a:pt x="4780795" y="0"/>
                </a:lnTo>
                <a:lnTo>
                  <a:pt x="4780795" y="2623461"/>
                </a:lnTo>
                <a:lnTo>
                  <a:pt x="0" y="2623461"/>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2168174" y="2560195"/>
            <a:ext cx="13994747" cy="1790065"/>
          </a:xfrm>
          <a:prstGeom prst="rect">
            <a:avLst/>
          </a:prstGeom>
        </p:spPr>
        <p:txBody>
          <a:bodyPr lIns="0" tIns="0" rIns="0" bIns="0" rtlCol="0" anchor="t">
            <a:spAutoFit/>
          </a:bodyPr>
          <a:lstStyle/>
          <a:p>
            <a:pPr algn="just">
              <a:lnSpc>
                <a:spcPts val="4759"/>
              </a:lnSpc>
            </a:pPr>
            <a:r>
              <a:rPr lang="en-US" sz="3399">
                <a:solidFill>
                  <a:srgbClr val="000000"/>
                </a:solidFill>
                <a:latin typeface="Archivo Narrow"/>
                <a:ea typeface="Archivo Narrow"/>
                <a:cs typeface="Archivo Narrow"/>
                <a:sym typeface="Archivo Narrow"/>
              </a:rPr>
              <a:t>El encapsulamiento es un principio fundamental de la programación orientada a objetos (POO) que consiste en ocultar los datos internos de un objeto y protegerlos del acceso directo desde el exterior.</a:t>
            </a:r>
          </a:p>
        </p:txBody>
      </p:sp>
      <p:sp>
        <p:nvSpPr>
          <p:cNvPr id="5" name="TextBox 5"/>
          <p:cNvSpPr txBox="1"/>
          <p:nvPr/>
        </p:nvSpPr>
        <p:spPr>
          <a:xfrm>
            <a:off x="6775151" y="1415095"/>
            <a:ext cx="4610872" cy="906145"/>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Encapsulamiento</a:t>
            </a:r>
            <a:endParaRPr lang="en-US" sz="5199" b="1" dirty="0">
              <a:solidFill>
                <a:srgbClr val="000000"/>
              </a:solidFill>
              <a:latin typeface="Archivo Narrow Bold"/>
              <a:ea typeface="Archivo Narrow Bold"/>
              <a:cs typeface="Archivo Narrow Bold"/>
              <a:sym typeface="Archivo Narrow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54" name="Freeform 2">
            <a:extLst>
              <a:ext uri="{FF2B5EF4-FFF2-40B4-BE49-F238E27FC236}">
                <a16:creationId xmlns:a16="http://schemas.microsoft.com/office/drawing/2014/main" id="{0F0F5B21-10A1-E260-B89B-4A52A5A4D7AF}"/>
              </a:ext>
            </a:extLst>
          </p:cNvPr>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3"/>
            <a:stretch>
              <a:fillRect t="-905" b="-905"/>
            </a:stretch>
          </a:blipFill>
        </p:spPr>
        <p:txBody>
          <a:bodyPr/>
          <a:lstStyle/>
          <a:p>
            <a:endParaRPr lang="es-MX"/>
          </a:p>
        </p:txBody>
      </p:sp>
      <p:grpSp>
        <p:nvGrpSpPr>
          <p:cNvPr id="15" name="Group 15"/>
          <p:cNvGrpSpPr/>
          <p:nvPr/>
        </p:nvGrpSpPr>
        <p:grpSpPr>
          <a:xfrm>
            <a:off x="5683614" y="4116894"/>
            <a:ext cx="901259" cy="90125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4BFC"/>
            </a:solidFill>
            <a:ln cap="sq">
              <a:noFill/>
              <a:prstDash val="solid"/>
              <a:miter/>
            </a:ln>
          </p:spPr>
          <p:txBody>
            <a:bodyPr/>
            <a:lstStyle/>
            <a:p>
              <a:endParaRPr lang="es-MX"/>
            </a:p>
          </p:txBody>
        </p:sp>
        <p:sp>
          <p:nvSpPr>
            <p:cNvPr id="17" name="TextBox 17"/>
            <p:cNvSpPr txBox="1"/>
            <p:nvPr/>
          </p:nvSpPr>
          <p:spPr>
            <a:xfrm>
              <a:off x="76200" y="66675"/>
              <a:ext cx="660400" cy="669925"/>
            </a:xfrm>
            <a:prstGeom prst="rect">
              <a:avLst/>
            </a:prstGeom>
          </p:spPr>
          <p:txBody>
            <a:bodyPr lIns="29782" tIns="29782" rIns="29782" bIns="29782" rtlCol="0" anchor="ctr"/>
            <a:lstStyle/>
            <a:p>
              <a:pPr algn="ctr">
                <a:lnSpc>
                  <a:spcPts val="488"/>
                </a:lnSpc>
              </a:pPr>
              <a:endParaRPr/>
            </a:p>
          </p:txBody>
        </p:sp>
      </p:grpSp>
      <p:grpSp>
        <p:nvGrpSpPr>
          <p:cNvPr id="18" name="Group 18"/>
          <p:cNvGrpSpPr/>
          <p:nvPr/>
        </p:nvGrpSpPr>
        <p:grpSpPr>
          <a:xfrm>
            <a:off x="11960196" y="4134645"/>
            <a:ext cx="1275477" cy="901259"/>
            <a:chOff x="76200" y="30562"/>
            <a:chExt cx="1150288" cy="812800"/>
          </a:xfrm>
        </p:grpSpPr>
        <p:sp>
          <p:nvSpPr>
            <p:cNvPr id="19" name="Freeform 19"/>
            <p:cNvSpPr/>
            <p:nvPr/>
          </p:nvSpPr>
          <p:spPr>
            <a:xfrm>
              <a:off x="413688" y="30562"/>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3432"/>
            </a:solidFill>
            <a:ln cap="sq">
              <a:noFill/>
              <a:prstDash val="solid"/>
              <a:miter/>
            </a:ln>
          </p:spPr>
          <p:txBody>
            <a:bodyPr/>
            <a:lstStyle/>
            <a:p>
              <a:endParaRPr lang="es-MX"/>
            </a:p>
          </p:txBody>
        </p:sp>
        <p:sp>
          <p:nvSpPr>
            <p:cNvPr id="20" name="TextBox 20"/>
            <p:cNvSpPr txBox="1"/>
            <p:nvPr/>
          </p:nvSpPr>
          <p:spPr>
            <a:xfrm>
              <a:off x="76200" y="66675"/>
              <a:ext cx="660400" cy="669925"/>
            </a:xfrm>
            <a:prstGeom prst="rect">
              <a:avLst/>
            </a:prstGeom>
          </p:spPr>
          <p:txBody>
            <a:bodyPr lIns="29782" tIns="29782" rIns="29782" bIns="29782" rtlCol="0" anchor="ctr"/>
            <a:lstStyle/>
            <a:p>
              <a:pPr algn="ctr">
                <a:lnSpc>
                  <a:spcPts val="488"/>
                </a:lnSpc>
              </a:pPr>
              <a:endParaRPr/>
            </a:p>
          </p:txBody>
        </p:sp>
      </p:grpSp>
      <p:grpSp>
        <p:nvGrpSpPr>
          <p:cNvPr id="21" name="Group 21"/>
          <p:cNvGrpSpPr/>
          <p:nvPr/>
        </p:nvGrpSpPr>
        <p:grpSpPr>
          <a:xfrm>
            <a:off x="5664455" y="6220818"/>
            <a:ext cx="901259" cy="90125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2DEF"/>
            </a:solidFill>
            <a:ln cap="sq">
              <a:noFill/>
              <a:prstDash val="solid"/>
              <a:miter/>
            </a:ln>
          </p:spPr>
          <p:txBody>
            <a:bodyPr/>
            <a:lstStyle/>
            <a:p>
              <a:endParaRPr lang="es-MX"/>
            </a:p>
          </p:txBody>
        </p:sp>
        <p:sp>
          <p:nvSpPr>
            <p:cNvPr id="23" name="TextBox 23"/>
            <p:cNvSpPr txBox="1"/>
            <p:nvPr/>
          </p:nvSpPr>
          <p:spPr>
            <a:xfrm>
              <a:off x="76200" y="66675"/>
              <a:ext cx="660400" cy="669925"/>
            </a:xfrm>
            <a:prstGeom prst="rect">
              <a:avLst/>
            </a:prstGeom>
          </p:spPr>
          <p:txBody>
            <a:bodyPr lIns="29782" tIns="29782" rIns="29782" bIns="29782" rtlCol="0" anchor="ctr"/>
            <a:lstStyle/>
            <a:p>
              <a:pPr algn="ctr">
                <a:lnSpc>
                  <a:spcPts val="488"/>
                </a:lnSpc>
              </a:pPr>
              <a:endParaRPr/>
            </a:p>
          </p:txBody>
        </p:sp>
      </p:grpSp>
      <p:sp>
        <p:nvSpPr>
          <p:cNvPr id="31" name="Freeform 31"/>
          <p:cNvSpPr/>
          <p:nvPr/>
        </p:nvSpPr>
        <p:spPr>
          <a:xfrm>
            <a:off x="5875129" y="4310053"/>
            <a:ext cx="514941" cy="514941"/>
          </a:xfrm>
          <a:custGeom>
            <a:avLst/>
            <a:gdLst/>
            <a:ahLst/>
            <a:cxnLst/>
            <a:rect l="l" t="t" r="r" b="b"/>
            <a:pathLst>
              <a:path w="514941" h="514941">
                <a:moveTo>
                  <a:pt x="0" y="0"/>
                </a:moveTo>
                <a:lnTo>
                  <a:pt x="514941" y="0"/>
                </a:lnTo>
                <a:lnTo>
                  <a:pt x="514941" y="514941"/>
                </a:lnTo>
                <a:lnTo>
                  <a:pt x="0" y="514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32" name="Freeform 32"/>
          <p:cNvSpPr/>
          <p:nvPr/>
        </p:nvSpPr>
        <p:spPr>
          <a:xfrm>
            <a:off x="5886693" y="6391571"/>
            <a:ext cx="409128" cy="559753"/>
          </a:xfrm>
          <a:custGeom>
            <a:avLst/>
            <a:gdLst/>
            <a:ahLst/>
            <a:cxnLst/>
            <a:rect l="l" t="t" r="r" b="b"/>
            <a:pathLst>
              <a:path w="409128" h="559753">
                <a:moveTo>
                  <a:pt x="0" y="0"/>
                </a:moveTo>
                <a:lnTo>
                  <a:pt x="409128" y="0"/>
                </a:lnTo>
                <a:lnTo>
                  <a:pt x="409128" y="559753"/>
                </a:lnTo>
                <a:lnTo>
                  <a:pt x="0" y="5597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34" name="Freeform 34"/>
          <p:cNvSpPr/>
          <p:nvPr/>
        </p:nvSpPr>
        <p:spPr>
          <a:xfrm>
            <a:off x="12558985" y="4271757"/>
            <a:ext cx="475869" cy="548696"/>
          </a:xfrm>
          <a:custGeom>
            <a:avLst/>
            <a:gdLst/>
            <a:ahLst/>
            <a:cxnLst/>
            <a:rect l="l" t="t" r="r" b="b"/>
            <a:pathLst>
              <a:path w="475869" h="548696">
                <a:moveTo>
                  <a:pt x="0" y="0"/>
                </a:moveTo>
                <a:lnTo>
                  <a:pt x="475869" y="0"/>
                </a:lnTo>
                <a:lnTo>
                  <a:pt x="475869" y="548696"/>
                </a:lnTo>
                <a:lnTo>
                  <a:pt x="0" y="5486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sp>
        <p:nvSpPr>
          <p:cNvPr id="56" name="TextBox 56"/>
          <p:cNvSpPr txBox="1"/>
          <p:nvPr/>
        </p:nvSpPr>
        <p:spPr>
          <a:xfrm>
            <a:off x="7053647" y="4883124"/>
            <a:ext cx="4805149" cy="613661"/>
          </a:xfrm>
          <a:prstGeom prst="rect">
            <a:avLst/>
          </a:prstGeom>
        </p:spPr>
        <p:txBody>
          <a:bodyPr lIns="0" tIns="0" rIns="0" bIns="0" rtlCol="0" anchor="t">
            <a:spAutoFit/>
          </a:bodyPr>
          <a:lstStyle/>
          <a:p>
            <a:pPr marL="0" lvl="0" indent="0" algn="ctr">
              <a:lnSpc>
                <a:spcPts val="4584"/>
              </a:lnSpc>
              <a:spcBef>
                <a:spcPct val="0"/>
              </a:spcBef>
            </a:pPr>
            <a:r>
              <a:rPr lang="en-US" sz="4284" b="1" spc="128">
                <a:solidFill>
                  <a:srgbClr val="000000"/>
                </a:solidFill>
                <a:latin typeface="Archivo Narrow Bold"/>
                <a:ea typeface="Archivo Narrow Bold"/>
                <a:cs typeface="Archivo Narrow Bold"/>
                <a:sym typeface="Archivo Narrow Bold"/>
              </a:rPr>
              <a:t>Características </a:t>
            </a:r>
          </a:p>
        </p:txBody>
      </p:sp>
      <p:grpSp>
        <p:nvGrpSpPr>
          <p:cNvPr id="132" name="Grupo 131">
            <a:extLst>
              <a:ext uri="{FF2B5EF4-FFF2-40B4-BE49-F238E27FC236}">
                <a16:creationId xmlns:a16="http://schemas.microsoft.com/office/drawing/2014/main" id="{3E63557F-30A8-246D-AE61-089492759BD5}"/>
              </a:ext>
            </a:extLst>
          </p:cNvPr>
          <p:cNvGrpSpPr/>
          <p:nvPr/>
        </p:nvGrpSpPr>
        <p:grpSpPr>
          <a:xfrm>
            <a:off x="2051715" y="1614994"/>
            <a:ext cx="4319510" cy="1751779"/>
            <a:chOff x="1897751" y="1446605"/>
            <a:chExt cx="4319510" cy="1751779"/>
          </a:xfrm>
        </p:grpSpPr>
        <p:sp>
          <p:nvSpPr>
            <p:cNvPr id="141" name="TextBox 37">
              <a:extLst>
                <a:ext uri="{FF2B5EF4-FFF2-40B4-BE49-F238E27FC236}">
                  <a16:creationId xmlns:a16="http://schemas.microsoft.com/office/drawing/2014/main" id="{6D37C129-9252-BEF6-9AF1-1A8537CF4B38}"/>
                </a:ext>
              </a:extLst>
            </p:cNvPr>
            <p:cNvSpPr txBox="1"/>
            <p:nvPr/>
          </p:nvSpPr>
          <p:spPr>
            <a:xfrm rot="5400000">
              <a:off x="5502257" y="2226515"/>
              <a:ext cx="1130215" cy="299793"/>
            </a:xfrm>
            <a:prstGeom prst="rect">
              <a:avLst/>
            </a:prstGeom>
          </p:spPr>
          <p:txBody>
            <a:bodyPr lIns="78591" tIns="78591" rIns="78591" bIns="78591" rtlCol="0" anchor="ctr"/>
            <a:lstStyle/>
            <a:p>
              <a:pPr algn="ctr">
                <a:lnSpc>
                  <a:spcPts val="1960"/>
                </a:lnSpc>
              </a:pPr>
              <a:endParaRPr/>
            </a:p>
          </p:txBody>
        </p:sp>
        <p:sp>
          <p:nvSpPr>
            <p:cNvPr id="139" name="TextBox 59">
              <a:extLst>
                <a:ext uri="{FF2B5EF4-FFF2-40B4-BE49-F238E27FC236}">
                  <a16:creationId xmlns:a16="http://schemas.microsoft.com/office/drawing/2014/main" id="{7B5ABBFB-BBA0-4D8B-37CF-FC3021A4561B}"/>
                </a:ext>
              </a:extLst>
            </p:cNvPr>
            <p:cNvSpPr txBox="1"/>
            <p:nvPr/>
          </p:nvSpPr>
          <p:spPr>
            <a:xfrm>
              <a:off x="1897751" y="1446605"/>
              <a:ext cx="3937163" cy="1751779"/>
            </a:xfrm>
            <a:prstGeom prst="rect">
              <a:avLst/>
            </a:prstGeom>
          </p:spPr>
          <p:txBody>
            <a:bodyPr lIns="50800" tIns="50800" rIns="50800" bIns="50800" rtlCol="0" anchor="ctr"/>
            <a:lstStyle/>
            <a:p>
              <a:pPr algn="ctr">
                <a:lnSpc>
                  <a:spcPts val="1809"/>
                </a:lnSpc>
              </a:pPr>
              <a:endParaRPr/>
            </a:p>
          </p:txBody>
        </p:sp>
      </p:grpSp>
      <p:pic>
        <p:nvPicPr>
          <p:cNvPr id="153" name="Imagen 152">
            <a:extLst>
              <a:ext uri="{FF2B5EF4-FFF2-40B4-BE49-F238E27FC236}">
                <a16:creationId xmlns:a16="http://schemas.microsoft.com/office/drawing/2014/main" id="{306FE01A-2511-EBD8-2A31-E272B309BAE6}"/>
              </a:ext>
            </a:extLst>
          </p:cNvPr>
          <p:cNvPicPr>
            <a:picLocks noChangeAspect="1"/>
          </p:cNvPicPr>
          <p:nvPr/>
        </p:nvPicPr>
        <p:blipFill>
          <a:blip r:embed="rId10"/>
          <a:stretch>
            <a:fillRect/>
          </a:stretch>
        </p:blipFill>
        <p:spPr>
          <a:xfrm>
            <a:off x="6874993" y="3874208"/>
            <a:ext cx="5055226" cy="2112866"/>
          </a:xfrm>
          <a:prstGeom prst="rect">
            <a:avLst/>
          </a:prstGeom>
        </p:spPr>
      </p:pic>
      <p:pic>
        <p:nvPicPr>
          <p:cNvPr id="162" name="Imagen 161">
            <a:extLst>
              <a:ext uri="{FF2B5EF4-FFF2-40B4-BE49-F238E27FC236}">
                <a16:creationId xmlns:a16="http://schemas.microsoft.com/office/drawing/2014/main" id="{5C7858EA-5332-D3CD-0F53-0F4A78387619}"/>
              </a:ext>
            </a:extLst>
          </p:cNvPr>
          <p:cNvPicPr>
            <a:picLocks noChangeAspect="1"/>
          </p:cNvPicPr>
          <p:nvPr/>
        </p:nvPicPr>
        <p:blipFill>
          <a:blip r:embed="rId11"/>
          <a:stretch>
            <a:fillRect/>
          </a:stretch>
        </p:blipFill>
        <p:spPr>
          <a:xfrm>
            <a:off x="1098452" y="1486665"/>
            <a:ext cx="4474852" cy="1755800"/>
          </a:xfrm>
          <a:prstGeom prst="rect">
            <a:avLst/>
          </a:prstGeom>
        </p:spPr>
      </p:pic>
      <p:pic>
        <p:nvPicPr>
          <p:cNvPr id="170" name="Imagen 169">
            <a:extLst>
              <a:ext uri="{FF2B5EF4-FFF2-40B4-BE49-F238E27FC236}">
                <a16:creationId xmlns:a16="http://schemas.microsoft.com/office/drawing/2014/main" id="{76202728-C9E6-918F-FDE1-3E043EE2905A}"/>
              </a:ext>
            </a:extLst>
          </p:cNvPr>
          <p:cNvPicPr>
            <a:picLocks noChangeAspect="1"/>
          </p:cNvPicPr>
          <p:nvPr/>
        </p:nvPicPr>
        <p:blipFill>
          <a:blip r:embed="rId12"/>
          <a:stretch>
            <a:fillRect/>
          </a:stretch>
        </p:blipFill>
        <p:spPr>
          <a:xfrm>
            <a:off x="1098452" y="3746440"/>
            <a:ext cx="4474852" cy="1646063"/>
          </a:xfrm>
          <a:prstGeom prst="rect">
            <a:avLst/>
          </a:prstGeom>
        </p:spPr>
      </p:pic>
      <p:pic>
        <p:nvPicPr>
          <p:cNvPr id="178" name="Imagen 177">
            <a:extLst>
              <a:ext uri="{FF2B5EF4-FFF2-40B4-BE49-F238E27FC236}">
                <a16:creationId xmlns:a16="http://schemas.microsoft.com/office/drawing/2014/main" id="{406F68A3-04DC-8F8B-2ACA-C8DDF6F373A5}"/>
              </a:ext>
            </a:extLst>
          </p:cNvPr>
          <p:cNvPicPr>
            <a:picLocks noChangeAspect="1"/>
          </p:cNvPicPr>
          <p:nvPr/>
        </p:nvPicPr>
        <p:blipFill>
          <a:blip r:embed="rId13"/>
          <a:stretch>
            <a:fillRect/>
          </a:stretch>
        </p:blipFill>
        <p:spPr>
          <a:xfrm>
            <a:off x="1098452" y="5843134"/>
            <a:ext cx="4474852" cy="1646063"/>
          </a:xfrm>
          <a:prstGeom prst="rect">
            <a:avLst/>
          </a:prstGeom>
        </p:spPr>
      </p:pic>
      <p:pic>
        <p:nvPicPr>
          <p:cNvPr id="198" name="Imagen 197">
            <a:extLst>
              <a:ext uri="{FF2B5EF4-FFF2-40B4-BE49-F238E27FC236}">
                <a16:creationId xmlns:a16="http://schemas.microsoft.com/office/drawing/2014/main" id="{6E00F3DF-36E2-AC70-50BC-746C34C20066}"/>
              </a:ext>
            </a:extLst>
          </p:cNvPr>
          <p:cNvPicPr>
            <a:picLocks noChangeAspect="1"/>
          </p:cNvPicPr>
          <p:nvPr/>
        </p:nvPicPr>
        <p:blipFill>
          <a:blip r:embed="rId14"/>
          <a:stretch>
            <a:fillRect/>
          </a:stretch>
        </p:blipFill>
        <p:spPr>
          <a:xfrm>
            <a:off x="13282962" y="1541533"/>
            <a:ext cx="4487045" cy="1646063"/>
          </a:xfrm>
          <a:prstGeom prst="rect">
            <a:avLst/>
          </a:prstGeom>
        </p:spPr>
      </p:pic>
      <p:pic>
        <p:nvPicPr>
          <p:cNvPr id="203" name="Imagen 202">
            <a:extLst>
              <a:ext uri="{FF2B5EF4-FFF2-40B4-BE49-F238E27FC236}">
                <a16:creationId xmlns:a16="http://schemas.microsoft.com/office/drawing/2014/main" id="{D4BC2228-6EC4-A7D9-A8C2-BA0E49527CCC}"/>
              </a:ext>
            </a:extLst>
          </p:cNvPr>
          <p:cNvPicPr>
            <a:picLocks noChangeAspect="1"/>
          </p:cNvPicPr>
          <p:nvPr/>
        </p:nvPicPr>
        <p:blipFill>
          <a:blip r:embed="rId15"/>
          <a:stretch>
            <a:fillRect/>
          </a:stretch>
        </p:blipFill>
        <p:spPr>
          <a:xfrm>
            <a:off x="12289138" y="1947041"/>
            <a:ext cx="902286" cy="896190"/>
          </a:xfrm>
          <a:prstGeom prst="rect">
            <a:avLst/>
          </a:prstGeom>
        </p:spPr>
      </p:pic>
      <p:pic>
        <p:nvPicPr>
          <p:cNvPr id="208" name="Imagen 207">
            <a:extLst>
              <a:ext uri="{FF2B5EF4-FFF2-40B4-BE49-F238E27FC236}">
                <a16:creationId xmlns:a16="http://schemas.microsoft.com/office/drawing/2014/main" id="{062A80AA-5C63-C98F-B35E-27DB6B0A1110}"/>
              </a:ext>
            </a:extLst>
          </p:cNvPr>
          <p:cNvPicPr>
            <a:picLocks noChangeAspect="1"/>
          </p:cNvPicPr>
          <p:nvPr/>
        </p:nvPicPr>
        <p:blipFill>
          <a:blip r:embed="rId16"/>
          <a:stretch>
            <a:fillRect/>
          </a:stretch>
        </p:blipFill>
        <p:spPr>
          <a:xfrm>
            <a:off x="5681456" y="1947041"/>
            <a:ext cx="902286" cy="896190"/>
          </a:xfrm>
          <a:prstGeom prst="rect">
            <a:avLst/>
          </a:prstGeom>
        </p:spPr>
      </p:pic>
      <p:pic>
        <p:nvPicPr>
          <p:cNvPr id="225" name="Imagen 224">
            <a:extLst>
              <a:ext uri="{FF2B5EF4-FFF2-40B4-BE49-F238E27FC236}">
                <a16:creationId xmlns:a16="http://schemas.microsoft.com/office/drawing/2014/main" id="{751C9B47-7526-BB54-E743-C884996C2DAC}"/>
              </a:ext>
            </a:extLst>
          </p:cNvPr>
          <p:cNvPicPr>
            <a:picLocks noChangeAspect="1"/>
          </p:cNvPicPr>
          <p:nvPr/>
        </p:nvPicPr>
        <p:blipFill>
          <a:blip r:embed="rId17"/>
          <a:stretch>
            <a:fillRect/>
          </a:stretch>
        </p:blipFill>
        <p:spPr>
          <a:xfrm>
            <a:off x="12333387" y="6397933"/>
            <a:ext cx="902286" cy="896190"/>
          </a:xfrm>
          <a:prstGeom prst="rect">
            <a:avLst/>
          </a:prstGeom>
        </p:spPr>
      </p:pic>
      <p:pic>
        <p:nvPicPr>
          <p:cNvPr id="226" name="Picture 6" descr="X png cruzar png transparente antecedentes 38341441 PNG">
            <a:extLst>
              <a:ext uri="{FF2B5EF4-FFF2-40B4-BE49-F238E27FC236}">
                <a16:creationId xmlns:a16="http://schemas.microsoft.com/office/drawing/2014/main" id="{F66E1063-F4F8-F69F-6D4E-6BB9A444D694}"/>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1632" t="12307" r="12449" b="12307"/>
          <a:stretch>
            <a:fillRect/>
          </a:stretch>
        </p:blipFill>
        <p:spPr bwMode="auto">
          <a:xfrm>
            <a:off x="9151546" y="3540473"/>
            <a:ext cx="622281" cy="617926"/>
          </a:xfrm>
          <a:prstGeom prst="rect">
            <a:avLst/>
          </a:prstGeom>
          <a:noFill/>
          <a:extLst>
            <a:ext uri="{909E8E84-426E-40DD-AFC4-6F175D3DCCD1}">
              <a14:hiddenFill xmlns:a14="http://schemas.microsoft.com/office/drawing/2010/main">
                <a:solidFill>
                  <a:srgbClr val="FFFFFF"/>
                </a:solidFill>
              </a14:hiddenFill>
            </a:ext>
          </a:extLst>
        </p:spPr>
      </p:pic>
      <p:pic>
        <p:nvPicPr>
          <p:cNvPr id="227" name="Imagen 226">
            <a:extLst>
              <a:ext uri="{FF2B5EF4-FFF2-40B4-BE49-F238E27FC236}">
                <a16:creationId xmlns:a16="http://schemas.microsoft.com/office/drawing/2014/main" id="{6485AC90-E628-8866-ABBB-39A342EAA093}"/>
              </a:ext>
            </a:extLst>
          </p:cNvPr>
          <p:cNvPicPr>
            <a:picLocks noChangeAspect="1"/>
          </p:cNvPicPr>
          <p:nvPr/>
        </p:nvPicPr>
        <p:blipFill>
          <a:blip r:embed="rId19"/>
          <a:stretch>
            <a:fillRect/>
          </a:stretch>
        </p:blipFill>
        <p:spPr>
          <a:xfrm>
            <a:off x="6847376" y="3904674"/>
            <a:ext cx="5055226" cy="2105040"/>
          </a:xfrm>
          <a:prstGeom prst="rect">
            <a:avLst/>
          </a:prstGeom>
        </p:spPr>
      </p:pic>
      <p:pic>
        <p:nvPicPr>
          <p:cNvPr id="228" name="Picture 6" descr="X png cruzar png transparente antecedentes 38341441 PNG">
            <a:extLst>
              <a:ext uri="{FF2B5EF4-FFF2-40B4-BE49-F238E27FC236}">
                <a16:creationId xmlns:a16="http://schemas.microsoft.com/office/drawing/2014/main" id="{FE501167-60F2-5DFE-F20A-11FC8F9DC33C}"/>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1632" t="12307" r="12449" b="12307"/>
          <a:stretch>
            <a:fillRect/>
          </a:stretch>
        </p:blipFill>
        <p:spPr bwMode="auto">
          <a:xfrm>
            <a:off x="9142799" y="3550012"/>
            <a:ext cx="622281" cy="617926"/>
          </a:xfrm>
          <a:prstGeom prst="rect">
            <a:avLst/>
          </a:prstGeom>
          <a:noFill/>
          <a:extLst>
            <a:ext uri="{909E8E84-426E-40DD-AFC4-6F175D3DCCD1}">
              <a14:hiddenFill xmlns:a14="http://schemas.microsoft.com/office/drawing/2010/main">
                <a:solidFill>
                  <a:srgbClr val="FFFFFF"/>
                </a:solidFill>
              </a14:hiddenFill>
            </a:ext>
          </a:extLst>
        </p:spPr>
      </p:pic>
      <p:pic>
        <p:nvPicPr>
          <p:cNvPr id="229" name="Imagen 228">
            <a:extLst>
              <a:ext uri="{FF2B5EF4-FFF2-40B4-BE49-F238E27FC236}">
                <a16:creationId xmlns:a16="http://schemas.microsoft.com/office/drawing/2014/main" id="{6F00A1D3-0526-E59D-F2E4-91A3D0F28855}"/>
              </a:ext>
            </a:extLst>
          </p:cNvPr>
          <p:cNvPicPr>
            <a:picLocks noChangeAspect="1"/>
          </p:cNvPicPr>
          <p:nvPr/>
        </p:nvPicPr>
        <p:blipFill>
          <a:blip r:embed="rId20"/>
          <a:stretch>
            <a:fillRect/>
          </a:stretch>
        </p:blipFill>
        <p:spPr>
          <a:xfrm>
            <a:off x="6767176" y="3874208"/>
            <a:ext cx="5128114" cy="2143330"/>
          </a:xfrm>
          <a:prstGeom prst="rect">
            <a:avLst/>
          </a:prstGeom>
        </p:spPr>
      </p:pic>
      <p:pic>
        <p:nvPicPr>
          <p:cNvPr id="230" name="Picture 6" descr="X png cruzar png transparente antecedentes 38341441 PNG">
            <a:extLst>
              <a:ext uri="{FF2B5EF4-FFF2-40B4-BE49-F238E27FC236}">
                <a16:creationId xmlns:a16="http://schemas.microsoft.com/office/drawing/2014/main" id="{1EE7BC8A-5AF9-EE63-410D-54D497568A3D}"/>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1632" t="12307" r="12449" b="12307"/>
          <a:stretch>
            <a:fillRect/>
          </a:stretch>
        </p:blipFill>
        <p:spPr bwMode="auto">
          <a:xfrm>
            <a:off x="9151546" y="3562501"/>
            <a:ext cx="622281" cy="617926"/>
          </a:xfrm>
          <a:prstGeom prst="rect">
            <a:avLst/>
          </a:prstGeom>
          <a:noFill/>
          <a:extLst>
            <a:ext uri="{909E8E84-426E-40DD-AFC4-6F175D3DCCD1}">
              <a14:hiddenFill xmlns:a14="http://schemas.microsoft.com/office/drawing/2010/main">
                <a:solidFill>
                  <a:srgbClr val="FFFFFF"/>
                </a:solidFill>
              </a14:hiddenFill>
            </a:ext>
          </a:extLst>
        </p:spPr>
      </p:pic>
      <p:pic>
        <p:nvPicPr>
          <p:cNvPr id="231" name="Imagen 230">
            <a:extLst>
              <a:ext uri="{FF2B5EF4-FFF2-40B4-BE49-F238E27FC236}">
                <a16:creationId xmlns:a16="http://schemas.microsoft.com/office/drawing/2014/main" id="{EC5C61D8-3B25-CD6E-2BE0-7D192215F5A5}"/>
              </a:ext>
            </a:extLst>
          </p:cNvPr>
          <p:cNvPicPr>
            <a:picLocks noChangeAspect="1"/>
          </p:cNvPicPr>
          <p:nvPr/>
        </p:nvPicPr>
        <p:blipFill>
          <a:blip r:embed="rId21"/>
          <a:stretch>
            <a:fillRect/>
          </a:stretch>
        </p:blipFill>
        <p:spPr>
          <a:xfrm>
            <a:off x="6824170" y="3885529"/>
            <a:ext cx="5055226" cy="2112865"/>
          </a:xfrm>
          <a:prstGeom prst="rect">
            <a:avLst/>
          </a:prstGeom>
        </p:spPr>
      </p:pic>
      <p:pic>
        <p:nvPicPr>
          <p:cNvPr id="232" name="Picture 6" descr="X png cruzar png transparente antecedentes 38341441 PNG">
            <a:extLst>
              <a:ext uri="{FF2B5EF4-FFF2-40B4-BE49-F238E27FC236}">
                <a16:creationId xmlns:a16="http://schemas.microsoft.com/office/drawing/2014/main" id="{4863864E-4C73-E8AD-043B-338DBEF5EFEF}"/>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1632" t="12307" r="12449" b="12307"/>
          <a:stretch>
            <a:fillRect/>
          </a:stretch>
        </p:blipFill>
        <p:spPr bwMode="auto">
          <a:xfrm>
            <a:off x="9165128" y="3550012"/>
            <a:ext cx="622281" cy="617926"/>
          </a:xfrm>
          <a:prstGeom prst="rect">
            <a:avLst/>
          </a:prstGeom>
          <a:noFill/>
          <a:extLst>
            <a:ext uri="{909E8E84-426E-40DD-AFC4-6F175D3DCCD1}">
              <a14:hiddenFill xmlns:a14="http://schemas.microsoft.com/office/drawing/2010/main">
                <a:solidFill>
                  <a:srgbClr val="FFFFFF"/>
                </a:solidFill>
              </a14:hiddenFill>
            </a:ext>
          </a:extLst>
        </p:spPr>
      </p:pic>
      <p:pic>
        <p:nvPicPr>
          <p:cNvPr id="233" name="Imagen 232">
            <a:extLst>
              <a:ext uri="{FF2B5EF4-FFF2-40B4-BE49-F238E27FC236}">
                <a16:creationId xmlns:a16="http://schemas.microsoft.com/office/drawing/2014/main" id="{647EBD12-4AA1-7B67-0E33-723AA51B99AC}"/>
              </a:ext>
            </a:extLst>
          </p:cNvPr>
          <p:cNvPicPr>
            <a:picLocks noChangeAspect="1"/>
          </p:cNvPicPr>
          <p:nvPr/>
        </p:nvPicPr>
        <p:blipFill>
          <a:blip r:embed="rId22"/>
          <a:stretch>
            <a:fillRect/>
          </a:stretch>
        </p:blipFill>
        <p:spPr>
          <a:xfrm>
            <a:off x="6859900" y="3883781"/>
            <a:ext cx="5055224" cy="2112865"/>
          </a:xfrm>
          <a:prstGeom prst="rect">
            <a:avLst/>
          </a:prstGeom>
        </p:spPr>
      </p:pic>
      <p:pic>
        <p:nvPicPr>
          <p:cNvPr id="234" name="Picture 6" descr="X png cruzar png transparente antecedentes 38341441 PNG">
            <a:extLst>
              <a:ext uri="{FF2B5EF4-FFF2-40B4-BE49-F238E27FC236}">
                <a16:creationId xmlns:a16="http://schemas.microsoft.com/office/drawing/2014/main" id="{F174A892-51BC-D986-4EA0-26FDC8B0C9A1}"/>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1632" t="12307" r="12449" b="12307"/>
          <a:stretch>
            <a:fillRect/>
          </a:stretch>
        </p:blipFill>
        <p:spPr bwMode="auto">
          <a:xfrm>
            <a:off x="9174752" y="3582858"/>
            <a:ext cx="622281" cy="617926"/>
          </a:xfrm>
          <a:prstGeom prst="rect">
            <a:avLst/>
          </a:prstGeom>
          <a:noFill/>
          <a:extLst>
            <a:ext uri="{909E8E84-426E-40DD-AFC4-6F175D3DCCD1}">
              <a14:hiddenFill xmlns:a14="http://schemas.microsoft.com/office/drawing/2010/main">
                <a:solidFill>
                  <a:srgbClr val="FFFFFF"/>
                </a:solidFill>
              </a14:hiddenFill>
            </a:ext>
          </a:extLst>
        </p:spPr>
      </p:pic>
      <p:pic>
        <p:nvPicPr>
          <p:cNvPr id="242" name="Imagen 241">
            <a:extLst>
              <a:ext uri="{FF2B5EF4-FFF2-40B4-BE49-F238E27FC236}">
                <a16:creationId xmlns:a16="http://schemas.microsoft.com/office/drawing/2014/main" id="{005E85F7-8816-9277-B960-4FE96CFF1805}"/>
              </a:ext>
            </a:extLst>
          </p:cNvPr>
          <p:cNvPicPr>
            <a:picLocks noChangeAspect="1"/>
          </p:cNvPicPr>
          <p:nvPr/>
        </p:nvPicPr>
        <p:blipFill>
          <a:blip r:embed="rId23"/>
          <a:stretch>
            <a:fillRect/>
          </a:stretch>
        </p:blipFill>
        <p:spPr>
          <a:xfrm>
            <a:off x="13340124" y="3746439"/>
            <a:ext cx="4493141" cy="1646063"/>
          </a:xfrm>
          <a:prstGeom prst="rect">
            <a:avLst/>
          </a:prstGeom>
        </p:spPr>
      </p:pic>
      <p:pic>
        <p:nvPicPr>
          <p:cNvPr id="250" name="Imagen 249">
            <a:extLst>
              <a:ext uri="{FF2B5EF4-FFF2-40B4-BE49-F238E27FC236}">
                <a16:creationId xmlns:a16="http://schemas.microsoft.com/office/drawing/2014/main" id="{1ED9927C-14E5-1EC2-7177-673998378297}"/>
              </a:ext>
            </a:extLst>
          </p:cNvPr>
          <p:cNvPicPr>
            <a:picLocks noChangeAspect="1"/>
          </p:cNvPicPr>
          <p:nvPr/>
        </p:nvPicPr>
        <p:blipFill>
          <a:blip r:embed="rId24"/>
          <a:stretch>
            <a:fillRect/>
          </a:stretch>
        </p:blipFill>
        <p:spPr>
          <a:xfrm>
            <a:off x="13276866" y="5996427"/>
            <a:ext cx="4493141" cy="1646063"/>
          </a:xfrm>
          <a:prstGeom prst="rect">
            <a:avLst/>
          </a:prstGeom>
        </p:spPr>
      </p:pic>
      <p:pic>
        <p:nvPicPr>
          <p:cNvPr id="251" name="Imagen 250">
            <a:extLst>
              <a:ext uri="{FF2B5EF4-FFF2-40B4-BE49-F238E27FC236}">
                <a16:creationId xmlns:a16="http://schemas.microsoft.com/office/drawing/2014/main" id="{1CB23654-424B-697F-4A65-6637F7B3AB12}"/>
              </a:ext>
            </a:extLst>
          </p:cNvPr>
          <p:cNvPicPr>
            <a:picLocks noChangeAspect="1"/>
          </p:cNvPicPr>
          <p:nvPr/>
        </p:nvPicPr>
        <p:blipFill>
          <a:blip r:embed="rId25"/>
          <a:stretch>
            <a:fillRect/>
          </a:stretch>
        </p:blipFill>
        <p:spPr>
          <a:xfrm>
            <a:off x="6830627" y="3795389"/>
            <a:ext cx="5055226" cy="2175469"/>
          </a:xfrm>
          <a:prstGeom prst="rect">
            <a:avLst/>
          </a:prstGeom>
        </p:spPr>
      </p:pic>
      <p:pic>
        <p:nvPicPr>
          <p:cNvPr id="252" name="Picture 6" descr="X png cruzar png transparente antecedentes 38341441 PNG">
            <a:extLst>
              <a:ext uri="{FF2B5EF4-FFF2-40B4-BE49-F238E27FC236}">
                <a16:creationId xmlns:a16="http://schemas.microsoft.com/office/drawing/2014/main" id="{F7C17F5D-5F15-4DAD-9899-6AF9FDBBB1BF}"/>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1632" t="12307" r="12449" b="12307"/>
          <a:stretch>
            <a:fillRect/>
          </a:stretch>
        </p:blipFill>
        <p:spPr bwMode="auto">
          <a:xfrm>
            <a:off x="9158446" y="3545335"/>
            <a:ext cx="622281" cy="6179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2"/>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par>
                                <p:cTn id="8" presetID="10" presetClass="entr" presetSubtype="0" fill="hold" nodeType="withEffect">
                                  <p:stCondLst>
                                    <p:cond delay="0"/>
                                  </p:stCondLst>
                                  <p:childTnLst>
                                    <p:set>
                                      <p:cBhvr>
                                        <p:cTn id="9" dur="1" fill="hold">
                                          <p:stCondLst>
                                            <p:cond delay="0"/>
                                          </p:stCondLst>
                                        </p:cTn>
                                        <p:tgtEl>
                                          <p:spTgt spid="226"/>
                                        </p:tgtEl>
                                        <p:attrNameLst>
                                          <p:attrName>style.visibility</p:attrName>
                                        </p:attrNameLst>
                                      </p:cBhvr>
                                      <p:to>
                                        <p:strVal val="visible"/>
                                      </p:to>
                                    </p:set>
                                    <p:animEffect transition="in" filter="fade">
                                      <p:cBhvr>
                                        <p:cTn id="10" dur="500"/>
                                        <p:tgtEl>
                                          <p:spTgt spid="226"/>
                                        </p:tgtEl>
                                      </p:cBhvr>
                                    </p:animEffect>
                                  </p:childTnLst>
                                </p:cTn>
                              </p:par>
                            </p:childTnLst>
                          </p:cTn>
                        </p:par>
                      </p:childTnLst>
                    </p:cTn>
                  </p:par>
                </p:childTnLst>
              </p:cTn>
              <p:nextCondLst>
                <p:cond evt="onClick" delay="0">
                  <p:tgtEl>
                    <p:spTgt spid="162"/>
                  </p:tgtEl>
                </p:cond>
              </p:nextCondLst>
            </p:seq>
            <p:seq concurrent="1" nextAc="seek">
              <p:cTn id="11" restart="whenNotActive" fill="hold" evtFilter="cancelBubble" nodeType="interactiveSeq">
                <p:stCondLst>
                  <p:cond evt="onClick" delay="0">
                    <p:tgtEl>
                      <p:spTgt spid="226"/>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53"/>
                                        </p:tgtEl>
                                      </p:cBhvr>
                                    </p:animEffect>
                                    <p:set>
                                      <p:cBhvr>
                                        <p:cTn id="16" dur="1" fill="hold">
                                          <p:stCondLst>
                                            <p:cond delay="499"/>
                                          </p:stCondLst>
                                        </p:cTn>
                                        <p:tgtEl>
                                          <p:spTgt spid="153"/>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26"/>
                                        </p:tgtEl>
                                      </p:cBhvr>
                                    </p:animEffect>
                                    <p:set>
                                      <p:cBhvr>
                                        <p:cTn id="19" dur="1" fill="hold">
                                          <p:stCondLst>
                                            <p:cond delay="499"/>
                                          </p:stCondLst>
                                        </p:cTn>
                                        <p:tgtEl>
                                          <p:spTgt spid="226"/>
                                        </p:tgtEl>
                                        <p:attrNameLst>
                                          <p:attrName>style.visibility</p:attrName>
                                        </p:attrNameLst>
                                      </p:cBhvr>
                                      <p:to>
                                        <p:strVal val="hidden"/>
                                      </p:to>
                                    </p:set>
                                  </p:childTnLst>
                                </p:cTn>
                              </p:par>
                            </p:childTnLst>
                          </p:cTn>
                        </p:par>
                      </p:childTnLst>
                    </p:cTn>
                  </p:par>
                </p:childTnLst>
              </p:cTn>
              <p:nextCondLst>
                <p:cond evt="onClick" delay="0">
                  <p:tgtEl>
                    <p:spTgt spid="226"/>
                  </p:tgtEl>
                </p:cond>
              </p:nextCondLst>
            </p:seq>
            <p:seq concurrent="1" nextAc="seek">
              <p:cTn id="20" restart="whenNotActive" fill="hold" evtFilter="cancelBubble" nodeType="interactiveSeq">
                <p:stCondLst>
                  <p:cond evt="onClick" delay="0">
                    <p:tgtEl>
                      <p:spTgt spid="170"/>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8"/>
                                        </p:tgtEl>
                                        <p:attrNameLst>
                                          <p:attrName>style.visibility</p:attrName>
                                        </p:attrNameLst>
                                      </p:cBhvr>
                                      <p:to>
                                        <p:strVal val="visible"/>
                                      </p:to>
                                    </p:set>
                                    <p:animEffect transition="in" filter="fade">
                                      <p:cBhvr>
                                        <p:cTn id="25" dur="500"/>
                                        <p:tgtEl>
                                          <p:spTgt spid="228"/>
                                        </p:tgtEl>
                                      </p:cBhvr>
                                    </p:animEffect>
                                  </p:childTnLst>
                                </p:cTn>
                              </p:par>
                              <p:par>
                                <p:cTn id="26" presetID="10" presetClass="entr" presetSubtype="0" fill="hold" nodeType="withEffect">
                                  <p:stCondLst>
                                    <p:cond delay="0"/>
                                  </p:stCondLst>
                                  <p:childTnLst>
                                    <p:set>
                                      <p:cBhvr>
                                        <p:cTn id="27" dur="1" fill="hold">
                                          <p:stCondLst>
                                            <p:cond delay="0"/>
                                          </p:stCondLst>
                                        </p:cTn>
                                        <p:tgtEl>
                                          <p:spTgt spid="227"/>
                                        </p:tgtEl>
                                        <p:attrNameLst>
                                          <p:attrName>style.visibility</p:attrName>
                                        </p:attrNameLst>
                                      </p:cBhvr>
                                      <p:to>
                                        <p:strVal val="visible"/>
                                      </p:to>
                                    </p:set>
                                    <p:animEffect transition="in" filter="fade">
                                      <p:cBhvr>
                                        <p:cTn id="28" dur="500"/>
                                        <p:tgtEl>
                                          <p:spTgt spid="227"/>
                                        </p:tgtEl>
                                      </p:cBhvr>
                                    </p:animEffect>
                                  </p:childTnLst>
                                </p:cTn>
                              </p:par>
                            </p:childTnLst>
                          </p:cTn>
                        </p:par>
                      </p:childTnLst>
                    </p:cTn>
                  </p:par>
                </p:childTnLst>
              </p:cTn>
              <p:nextCondLst>
                <p:cond evt="onClick" delay="0">
                  <p:tgtEl>
                    <p:spTgt spid="170"/>
                  </p:tgtEl>
                </p:cond>
              </p:nextCondLst>
            </p:seq>
            <p:seq concurrent="1" nextAc="seek">
              <p:cTn id="29" restart="whenNotActive" fill="hold" evtFilter="cancelBubble" nodeType="interactiveSeq">
                <p:stCondLst>
                  <p:cond evt="onClick" delay="0">
                    <p:tgtEl>
                      <p:spTgt spid="228"/>
                    </p:tgtEl>
                  </p:cond>
                </p:stCondLst>
                <p:endSync evt="end" delay="0">
                  <p:rtn val="all"/>
                </p:endSync>
                <p:childTnLst>
                  <p:par>
                    <p:cTn id="30" fill="hold">
                      <p:stCondLst>
                        <p:cond delay="0"/>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228"/>
                                        </p:tgtEl>
                                      </p:cBhvr>
                                    </p:animEffect>
                                    <p:set>
                                      <p:cBhvr>
                                        <p:cTn id="34" dur="1" fill="hold">
                                          <p:stCondLst>
                                            <p:cond delay="499"/>
                                          </p:stCondLst>
                                        </p:cTn>
                                        <p:tgtEl>
                                          <p:spTgt spid="22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27"/>
                                        </p:tgtEl>
                                      </p:cBhvr>
                                    </p:animEffect>
                                    <p:set>
                                      <p:cBhvr>
                                        <p:cTn id="37" dur="1" fill="hold">
                                          <p:stCondLst>
                                            <p:cond delay="499"/>
                                          </p:stCondLst>
                                        </p:cTn>
                                        <p:tgtEl>
                                          <p:spTgt spid="227"/>
                                        </p:tgtEl>
                                        <p:attrNameLst>
                                          <p:attrName>style.visibility</p:attrName>
                                        </p:attrNameLst>
                                      </p:cBhvr>
                                      <p:to>
                                        <p:strVal val="hidden"/>
                                      </p:to>
                                    </p:set>
                                  </p:childTnLst>
                                </p:cTn>
                              </p:par>
                            </p:childTnLst>
                          </p:cTn>
                        </p:par>
                      </p:childTnLst>
                    </p:cTn>
                  </p:par>
                </p:childTnLst>
              </p:cTn>
              <p:nextCondLst>
                <p:cond evt="onClick" delay="0">
                  <p:tgtEl>
                    <p:spTgt spid="228"/>
                  </p:tgtEl>
                </p:cond>
              </p:nextCondLst>
            </p:seq>
            <p:seq concurrent="1" nextAc="seek">
              <p:cTn id="38" restart="whenNotActive" fill="hold" evtFilter="cancelBubble" nodeType="interactiveSeq">
                <p:stCondLst>
                  <p:cond evt="onClick" delay="0">
                    <p:tgtEl>
                      <p:spTgt spid="178"/>
                    </p:tgtEl>
                  </p:cond>
                </p:stCondLst>
                <p:endSync evt="end" delay="0">
                  <p:rtn val="all"/>
                </p:endSync>
                <p:childTnLst>
                  <p:par>
                    <p:cTn id="39" fill="hold">
                      <p:stCondLst>
                        <p:cond delay="0"/>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29"/>
                                        </p:tgtEl>
                                        <p:attrNameLst>
                                          <p:attrName>style.visibility</p:attrName>
                                        </p:attrNameLst>
                                      </p:cBhvr>
                                      <p:to>
                                        <p:strVal val="visible"/>
                                      </p:to>
                                    </p:set>
                                    <p:animEffect transition="in" filter="fade">
                                      <p:cBhvr>
                                        <p:cTn id="43" dur="500"/>
                                        <p:tgtEl>
                                          <p:spTgt spid="229"/>
                                        </p:tgtEl>
                                      </p:cBhvr>
                                    </p:animEffect>
                                  </p:childTnLst>
                                </p:cTn>
                              </p:par>
                              <p:par>
                                <p:cTn id="44" presetID="10" presetClass="entr" presetSubtype="0" fill="hold" nodeType="withEffect">
                                  <p:stCondLst>
                                    <p:cond delay="0"/>
                                  </p:stCondLst>
                                  <p:childTnLst>
                                    <p:set>
                                      <p:cBhvr>
                                        <p:cTn id="45" dur="1" fill="hold">
                                          <p:stCondLst>
                                            <p:cond delay="0"/>
                                          </p:stCondLst>
                                        </p:cTn>
                                        <p:tgtEl>
                                          <p:spTgt spid="230"/>
                                        </p:tgtEl>
                                        <p:attrNameLst>
                                          <p:attrName>style.visibility</p:attrName>
                                        </p:attrNameLst>
                                      </p:cBhvr>
                                      <p:to>
                                        <p:strVal val="visible"/>
                                      </p:to>
                                    </p:set>
                                    <p:animEffect transition="in" filter="fade">
                                      <p:cBhvr>
                                        <p:cTn id="46" dur="500"/>
                                        <p:tgtEl>
                                          <p:spTgt spid="230"/>
                                        </p:tgtEl>
                                      </p:cBhvr>
                                    </p:animEffect>
                                  </p:childTnLst>
                                </p:cTn>
                              </p:par>
                            </p:childTnLst>
                          </p:cTn>
                        </p:par>
                      </p:childTnLst>
                    </p:cTn>
                  </p:par>
                </p:childTnLst>
              </p:cTn>
              <p:nextCondLst>
                <p:cond evt="onClick" delay="0">
                  <p:tgtEl>
                    <p:spTgt spid="178"/>
                  </p:tgtEl>
                </p:cond>
              </p:nextCondLst>
            </p:seq>
            <p:seq concurrent="1" nextAc="seek">
              <p:cTn id="47" restart="whenNotActive" fill="hold" evtFilter="cancelBubble" nodeType="interactiveSeq">
                <p:stCondLst>
                  <p:cond evt="onClick" delay="0">
                    <p:tgtEl>
                      <p:spTgt spid="230"/>
                    </p:tgtEl>
                  </p:cond>
                </p:stCondLst>
                <p:endSync evt="end" delay="0">
                  <p:rtn val="all"/>
                </p:endSync>
                <p:childTnLst>
                  <p:par>
                    <p:cTn id="48" fill="hold">
                      <p:stCondLst>
                        <p:cond delay="0"/>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229"/>
                                        </p:tgtEl>
                                      </p:cBhvr>
                                    </p:animEffect>
                                    <p:set>
                                      <p:cBhvr>
                                        <p:cTn id="52" dur="1" fill="hold">
                                          <p:stCondLst>
                                            <p:cond delay="499"/>
                                          </p:stCondLst>
                                        </p:cTn>
                                        <p:tgtEl>
                                          <p:spTgt spid="229"/>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230"/>
                                        </p:tgtEl>
                                      </p:cBhvr>
                                    </p:animEffect>
                                    <p:set>
                                      <p:cBhvr>
                                        <p:cTn id="55" dur="1" fill="hold">
                                          <p:stCondLst>
                                            <p:cond delay="499"/>
                                          </p:stCondLst>
                                        </p:cTn>
                                        <p:tgtEl>
                                          <p:spTgt spid="230"/>
                                        </p:tgtEl>
                                        <p:attrNameLst>
                                          <p:attrName>style.visibility</p:attrName>
                                        </p:attrNameLst>
                                      </p:cBhvr>
                                      <p:to>
                                        <p:strVal val="hidden"/>
                                      </p:to>
                                    </p:set>
                                  </p:childTnLst>
                                </p:cTn>
                              </p:par>
                            </p:childTnLst>
                          </p:cTn>
                        </p:par>
                      </p:childTnLst>
                    </p:cTn>
                  </p:par>
                </p:childTnLst>
              </p:cTn>
              <p:nextCondLst>
                <p:cond evt="onClick" delay="0">
                  <p:tgtEl>
                    <p:spTgt spid="230"/>
                  </p:tgtEl>
                </p:cond>
              </p:nextCondLst>
            </p:seq>
            <p:seq concurrent="1" nextAc="seek">
              <p:cTn id="56" restart="whenNotActive" fill="hold" evtFilter="cancelBubble" nodeType="interactiveSeq">
                <p:stCondLst>
                  <p:cond evt="onClick" delay="0">
                    <p:tgtEl>
                      <p:spTgt spid="198"/>
                    </p:tgtEl>
                  </p:cond>
                </p:stCondLst>
                <p:endSync evt="end" delay="0">
                  <p:rtn val="all"/>
                </p:endSync>
                <p:childTnLst>
                  <p:par>
                    <p:cTn id="57" fill="hold">
                      <p:stCondLst>
                        <p:cond delay="0"/>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32"/>
                                        </p:tgtEl>
                                        <p:attrNameLst>
                                          <p:attrName>style.visibility</p:attrName>
                                        </p:attrNameLst>
                                      </p:cBhvr>
                                      <p:to>
                                        <p:strVal val="visible"/>
                                      </p:to>
                                    </p:set>
                                    <p:animEffect transition="in" filter="fade">
                                      <p:cBhvr>
                                        <p:cTn id="61" dur="500"/>
                                        <p:tgtEl>
                                          <p:spTgt spid="232"/>
                                        </p:tgtEl>
                                      </p:cBhvr>
                                    </p:animEffect>
                                  </p:childTnLst>
                                </p:cTn>
                              </p:par>
                              <p:par>
                                <p:cTn id="62" presetID="10" presetClass="entr" presetSubtype="0" fill="hold" nodeType="withEffect">
                                  <p:stCondLst>
                                    <p:cond delay="0"/>
                                  </p:stCondLst>
                                  <p:childTnLst>
                                    <p:set>
                                      <p:cBhvr>
                                        <p:cTn id="63" dur="1" fill="hold">
                                          <p:stCondLst>
                                            <p:cond delay="0"/>
                                          </p:stCondLst>
                                        </p:cTn>
                                        <p:tgtEl>
                                          <p:spTgt spid="231"/>
                                        </p:tgtEl>
                                        <p:attrNameLst>
                                          <p:attrName>style.visibility</p:attrName>
                                        </p:attrNameLst>
                                      </p:cBhvr>
                                      <p:to>
                                        <p:strVal val="visible"/>
                                      </p:to>
                                    </p:set>
                                    <p:animEffect transition="in" filter="fade">
                                      <p:cBhvr>
                                        <p:cTn id="64" dur="500"/>
                                        <p:tgtEl>
                                          <p:spTgt spid="231"/>
                                        </p:tgtEl>
                                      </p:cBhvr>
                                    </p:animEffect>
                                  </p:childTnLst>
                                </p:cTn>
                              </p:par>
                            </p:childTnLst>
                          </p:cTn>
                        </p:par>
                      </p:childTnLst>
                    </p:cTn>
                  </p:par>
                </p:childTnLst>
              </p:cTn>
              <p:nextCondLst>
                <p:cond evt="onClick" delay="0">
                  <p:tgtEl>
                    <p:spTgt spid="198"/>
                  </p:tgtEl>
                </p:cond>
              </p:nextCondLst>
            </p:seq>
            <p:seq concurrent="1" nextAc="seek">
              <p:cTn id="65" restart="whenNotActive" fill="hold" evtFilter="cancelBubble" nodeType="interactiveSeq">
                <p:stCondLst>
                  <p:cond evt="onClick" delay="0">
                    <p:tgtEl>
                      <p:spTgt spid="232"/>
                    </p:tgtEl>
                  </p:cond>
                </p:stCondLst>
                <p:endSync evt="end" delay="0">
                  <p:rtn val="all"/>
                </p:endSync>
                <p:childTnLst>
                  <p:par>
                    <p:cTn id="66" fill="hold">
                      <p:stCondLst>
                        <p:cond delay="0"/>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232"/>
                                        </p:tgtEl>
                                      </p:cBhvr>
                                    </p:animEffect>
                                    <p:set>
                                      <p:cBhvr>
                                        <p:cTn id="70" dur="1" fill="hold">
                                          <p:stCondLst>
                                            <p:cond delay="499"/>
                                          </p:stCondLst>
                                        </p:cTn>
                                        <p:tgtEl>
                                          <p:spTgt spid="232"/>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231"/>
                                        </p:tgtEl>
                                      </p:cBhvr>
                                    </p:animEffect>
                                    <p:set>
                                      <p:cBhvr>
                                        <p:cTn id="73" dur="1" fill="hold">
                                          <p:stCondLst>
                                            <p:cond delay="499"/>
                                          </p:stCondLst>
                                        </p:cTn>
                                        <p:tgtEl>
                                          <p:spTgt spid="231"/>
                                        </p:tgtEl>
                                        <p:attrNameLst>
                                          <p:attrName>style.visibility</p:attrName>
                                        </p:attrNameLst>
                                      </p:cBhvr>
                                      <p:to>
                                        <p:strVal val="hidden"/>
                                      </p:to>
                                    </p:set>
                                  </p:childTnLst>
                                </p:cTn>
                              </p:par>
                            </p:childTnLst>
                          </p:cTn>
                        </p:par>
                      </p:childTnLst>
                    </p:cTn>
                  </p:par>
                </p:childTnLst>
              </p:cTn>
              <p:nextCondLst>
                <p:cond evt="onClick" delay="0">
                  <p:tgtEl>
                    <p:spTgt spid="232"/>
                  </p:tgtEl>
                </p:cond>
              </p:nextCondLst>
            </p:seq>
            <p:seq concurrent="1" nextAc="seek">
              <p:cTn id="74" restart="whenNotActive" fill="hold" evtFilter="cancelBubble" nodeType="interactiveSeq">
                <p:stCondLst>
                  <p:cond evt="onClick" delay="0">
                    <p:tgtEl>
                      <p:spTgt spid="242"/>
                    </p:tgtEl>
                  </p:cond>
                </p:stCondLst>
                <p:endSync evt="end" delay="0">
                  <p:rtn val="all"/>
                </p:endSync>
                <p:childTnLst>
                  <p:par>
                    <p:cTn id="75" fill="hold">
                      <p:stCondLst>
                        <p:cond delay="0"/>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33"/>
                                        </p:tgtEl>
                                        <p:attrNameLst>
                                          <p:attrName>style.visibility</p:attrName>
                                        </p:attrNameLst>
                                      </p:cBhvr>
                                      <p:to>
                                        <p:strVal val="visible"/>
                                      </p:to>
                                    </p:set>
                                    <p:animEffect transition="in" filter="fade">
                                      <p:cBhvr>
                                        <p:cTn id="79" dur="500"/>
                                        <p:tgtEl>
                                          <p:spTgt spid="233"/>
                                        </p:tgtEl>
                                      </p:cBhvr>
                                    </p:animEffect>
                                  </p:childTnLst>
                                </p:cTn>
                              </p:par>
                              <p:par>
                                <p:cTn id="80" presetID="10" presetClass="entr" presetSubtype="0" fill="hold" nodeType="withEffect">
                                  <p:stCondLst>
                                    <p:cond delay="0"/>
                                  </p:stCondLst>
                                  <p:childTnLst>
                                    <p:set>
                                      <p:cBhvr>
                                        <p:cTn id="81" dur="1" fill="hold">
                                          <p:stCondLst>
                                            <p:cond delay="0"/>
                                          </p:stCondLst>
                                        </p:cTn>
                                        <p:tgtEl>
                                          <p:spTgt spid="234"/>
                                        </p:tgtEl>
                                        <p:attrNameLst>
                                          <p:attrName>style.visibility</p:attrName>
                                        </p:attrNameLst>
                                      </p:cBhvr>
                                      <p:to>
                                        <p:strVal val="visible"/>
                                      </p:to>
                                    </p:set>
                                    <p:animEffect transition="in" filter="fade">
                                      <p:cBhvr>
                                        <p:cTn id="82" dur="500"/>
                                        <p:tgtEl>
                                          <p:spTgt spid="234"/>
                                        </p:tgtEl>
                                      </p:cBhvr>
                                    </p:animEffect>
                                  </p:childTnLst>
                                </p:cTn>
                              </p:par>
                            </p:childTnLst>
                          </p:cTn>
                        </p:par>
                      </p:childTnLst>
                    </p:cTn>
                  </p:par>
                </p:childTnLst>
              </p:cTn>
              <p:nextCondLst>
                <p:cond evt="onClick" delay="0">
                  <p:tgtEl>
                    <p:spTgt spid="242"/>
                  </p:tgtEl>
                </p:cond>
              </p:nextCondLst>
            </p:seq>
            <p:seq concurrent="1" nextAc="seek">
              <p:cTn id="83" restart="whenNotActive" fill="hold" evtFilter="cancelBubble" nodeType="interactiveSeq">
                <p:stCondLst>
                  <p:cond evt="onClick" delay="0">
                    <p:tgtEl>
                      <p:spTgt spid="234"/>
                    </p:tgtEl>
                  </p:cond>
                </p:stCondLst>
                <p:endSync evt="end" delay="0">
                  <p:rtn val="all"/>
                </p:endSync>
                <p:childTnLst>
                  <p:par>
                    <p:cTn id="84" fill="hold">
                      <p:stCondLst>
                        <p:cond delay="0"/>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233"/>
                                        </p:tgtEl>
                                      </p:cBhvr>
                                    </p:animEffect>
                                    <p:set>
                                      <p:cBhvr>
                                        <p:cTn id="88" dur="1" fill="hold">
                                          <p:stCondLst>
                                            <p:cond delay="499"/>
                                          </p:stCondLst>
                                        </p:cTn>
                                        <p:tgtEl>
                                          <p:spTgt spid="233"/>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234"/>
                                        </p:tgtEl>
                                      </p:cBhvr>
                                    </p:animEffect>
                                    <p:set>
                                      <p:cBhvr>
                                        <p:cTn id="91" dur="1" fill="hold">
                                          <p:stCondLst>
                                            <p:cond delay="499"/>
                                          </p:stCondLst>
                                        </p:cTn>
                                        <p:tgtEl>
                                          <p:spTgt spid="234"/>
                                        </p:tgtEl>
                                        <p:attrNameLst>
                                          <p:attrName>style.visibility</p:attrName>
                                        </p:attrNameLst>
                                      </p:cBhvr>
                                      <p:to>
                                        <p:strVal val="hidden"/>
                                      </p:to>
                                    </p:set>
                                  </p:childTnLst>
                                </p:cTn>
                              </p:par>
                            </p:childTnLst>
                          </p:cTn>
                        </p:par>
                      </p:childTnLst>
                    </p:cTn>
                  </p:par>
                </p:childTnLst>
              </p:cTn>
              <p:nextCondLst>
                <p:cond evt="onClick" delay="0">
                  <p:tgtEl>
                    <p:spTgt spid="234"/>
                  </p:tgtEl>
                </p:cond>
              </p:nextCondLst>
            </p:seq>
            <p:seq concurrent="1" nextAc="seek">
              <p:cTn id="92" restart="whenNotActive" fill="hold" evtFilter="cancelBubble" nodeType="interactiveSeq">
                <p:stCondLst>
                  <p:cond evt="onClick" delay="0">
                    <p:tgtEl>
                      <p:spTgt spid="250"/>
                    </p:tgtEl>
                  </p:cond>
                </p:stCondLst>
                <p:endSync evt="end" delay="0">
                  <p:rtn val="all"/>
                </p:endSync>
                <p:childTnLst>
                  <p:par>
                    <p:cTn id="93" fill="hold">
                      <p:stCondLst>
                        <p:cond delay="0"/>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51"/>
                                        </p:tgtEl>
                                        <p:attrNameLst>
                                          <p:attrName>style.visibility</p:attrName>
                                        </p:attrNameLst>
                                      </p:cBhvr>
                                      <p:to>
                                        <p:strVal val="visible"/>
                                      </p:to>
                                    </p:set>
                                    <p:animEffect transition="in" filter="fade">
                                      <p:cBhvr>
                                        <p:cTn id="97" dur="500"/>
                                        <p:tgtEl>
                                          <p:spTgt spid="251"/>
                                        </p:tgtEl>
                                      </p:cBhvr>
                                    </p:animEffect>
                                  </p:childTnLst>
                                </p:cTn>
                              </p:par>
                              <p:par>
                                <p:cTn id="98" presetID="10" presetClass="entr" presetSubtype="0" fill="hold" nodeType="withEffect">
                                  <p:stCondLst>
                                    <p:cond delay="0"/>
                                  </p:stCondLst>
                                  <p:childTnLst>
                                    <p:set>
                                      <p:cBhvr>
                                        <p:cTn id="99" dur="1" fill="hold">
                                          <p:stCondLst>
                                            <p:cond delay="0"/>
                                          </p:stCondLst>
                                        </p:cTn>
                                        <p:tgtEl>
                                          <p:spTgt spid="252"/>
                                        </p:tgtEl>
                                        <p:attrNameLst>
                                          <p:attrName>style.visibility</p:attrName>
                                        </p:attrNameLst>
                                      </p:cBhvr>
                                      <p:to>
                                        <p:strVal val="visible"/>
                                      </p:to>
                                    </p:set>
                                    <p:animEffect transition="in" filter="fade">
                                      <p:cBhvr>
                                        <p:cTn id="100" dur="500"/>
                                        <p:tgtEl>
                                          <p:spTgt spid="252"/>
                                        </p:tgtEl>
                                      </p:cBhvr>
                                    </p:animEffect>
                                  </p:childTnLst>
                                </p:cTn>
                              </p:par>
                            </p:childTnLst>
                          </p:cTn>
                        </p:par>
                      </p:childTnLst>
                    </p:cTn>
                  </p:par>
                </p:childTnLst>
              </p:cTn>
              <p:nextCondLst>
                <p:cond evt="onClick" delay="0">
                  <p:tgtEl>
                    <p:spTgt spid="250"/>
                  </p:tgtEl>
                </p:cond>
              </p:nextCondLst>
            </p:seq>
            <p:seq concurrent="1" nextAc="seek">
              <p:cTn id="101" restart="whenNotActive" fill="hold" evtFilter="cancelBubble" nodeType="interactiveSeq">
                <p:stCondLst>
                  <p:cond evt="onClick" delay="0">
                    <p:tgtEl>
                      <p:spTgt spid="252"/>
                    </p:tgtEl>
                  </p:cond>
                </p:stCondLst>
                <p:endSync evt="end" delay="0">
                  <p:rtn val="all"/>
                </p:endSync>
                <p:childTnLst>
                  <p:par>
                    <p:cTn id="102" fill="hold">
                      <p:stCondLst>
                        <p:cond delay="0"/>
                      </p:stCondLst>
                      <p:childTnLst>
                        <p:par>
                          <p:cTn id="103" fill="hold">
                            <p:stCondLst>
                              <p:cond delay="0"/>
                            </p:stCondLst>
                            <p:childTnLst>
                              <p:par>
                                <p:cTn id="104" presetID="10" presetClass="exit" presetSubtype="0" fill="hold" nodeType="clickEffect">
                                  <p:stCondLst>
                                    <p:cond delay="0"/>
                                  </p:stCondLst>
                                  <p:childTnLst>
                                    <p:animEffect transition="out" filter="fade">
                                      <p:cBhvr>
                                        <p:cTn id="105" dur="500"/>
                                        <p:tgtEl>
                                          <p:spTgt spid="251"/>
                                        </p:tgtEl>
                                      </p:cBhvr>
                                    </p:animEffect>
                                    <p:set>
                                      <p:cBhvr>
                                        <p:cTn id="106" dur="1" fill="hold">
                                          <p:stCondLst>
                                            <p:cond delay="499"/>
                                          </p:stCondLst>
                                        </p:cTn>
                                        <p:tgtEl>
                                          <p:spTgt spid="251"/>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252"/>
                                        </p:tgtEl>
                                      </p:cBhvr>
                                    </p:animEffect>
                                    <p:set>
                                      <p:cBhvr>
                                        <p:cTn id="109" dur="1" fill="hold">
                                          <p:stCondLst>
                                            <p:cond delay="499"/>
                                          </p:stCondLst>
                                        </p:cTn>
                                        <p:tgtEl>
                                          <p:spTgt spid="252"/>
                                        </p:tgtEl>
                                        <p:attrNameLst>
                                          <p:attrName>style.visibility</p:attrName>
                                        </p:attrNameLst>
                                      </p:cBhvr>
                                      <p:to>
                                        <p:strVal val="hidden"/>
                                      </p:to>
                                    </p:set>
                                  </p:childTnLst>
                                </p:cTn>
                              </p:par>
                            </p:childTnLst>
                          </p:cTn>
                        </p:par>
                      </p:childTnLst>
                    </p:cTn>
                  </p:par>
                </p:childTnLst>
              </p:cTn>
              <p:nextCondLst>
                <p:cond evt="onClick" delay="0">
                  <p:tgtEl>
                    <p:spTgt spid="25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6986689" y="4943678"/>
            <a:ext cx="4314622" cy="4314622"/>
          </a:xfrm>
          <a:custGeom>
            <a:avLst/>
            <a:gdLst/>
            <a:ahLst/>
            <a:cxnLst/>
            <a:rect l="l" t="t" r="r" b="b"/>
            <a:pathLst>
              <a:path w="4314622" h="4314622">
                <a:moveTo>
                  <a:pt x="0" y="0"/>
                </a:moveTo>
                <a:lnTo>
                  <a:pt x="4314622" y="0"/>
                </a:lnTo>
                <a:lnTo>
                  <a:pt x="4314622" y="4314622"/>
                </a:lnTo>
                <a:lnTo>
                  <a:pt x="0" y="4314622"/>
                </a:lnTo>
                <a:lnTo>
                  <a:pt x="0" y="0"/>
                </a:lnTo>
                <a:close/>
              </a:path>
            </a:pathLst>
          </a:custGeom>
          <a:blipFill>
            <a:blip r:embed="rId3"/>
            <a:stretch>
              <a:fillRect/>
            </a:stretch>
          </a:blipFill>
        </p:spPr>
        <p:txBody>
          <a:bodyPr/>
          <a:lstStyle/>
          <a:p>
            <a:endParaRPr lang="es-MX" dirty="0"/>
          </a:p>
        </p:txBody>
      </p:sp>
      <p:sp>
        <p:nvSpPr>
          <p:cNvPr id="4" name="TextBox 4"/>
          <p:cNvSpPr txBox="1"/>
          <p:nvPr/>
        </p:nvSpPr>
        <p:spPr>
          <a:xfrm>
            <a:off x="2168174" y="2560195"/>
            <a:ext cx="13994747" cy="1790065"/>
          </a:xfrm>
          <a:prstGeom prst="rect">
            <a:avLst/>
          </a:prstGeom>
        </p:spPr>
        <p:txBody>
          <a:bodyPr lIns="0" tIns="0" rIns="0" bIns="0" rtlCol="0" anchor="t">
            <a:spAutoFit/>
          </a:bodyPr>
          <a:lstStyle/>
          <a:p>
            <a:pPr algn="just">
              <a:lnSpc>
                <a:spcPts val="4759"/>
              </a:lnSpc>
            </a:pPr>
            <a:r>
              <a:rPr lang="en-US" sz="3399" dirty="0">
                <a:solidFill>
                  <a:srgbClr val="000000"/>
                </a:solidFill>
                <a:latin typeface="Archivo Narrow"/>
                <a:ea typeface="Archivo Narrow"/>
                <a:cs typeface="Archivo Narrow"/>
                <a:sym typeface="Archivo Narrow"/>
              </a:rPr>
              <a:t>La </a:t>
            </a:r>
            <a:r>
              <a:rPr lang="en-US" sz="3399" dirty="0" err="1">
                <a:solidFill>
                  <a:srgbClr val="000000"/>
                </a:solidFill>
                <a:latin typeface="Archivo Narrow"/>
                <a:ea typeface="Archivo Narrow"/>
                <a:cs typeface="Archivo Narrow"/>
                <a:sym typeface="Archivo Narrow"/>
              </a:rPr>
              <a:t>herencia</a:t>
            </a:r>
            <a:r>
              <a:rPr lang="en-US" sz="3399" dirty="0">
                <a:solidFill>
                  <a:srgbClr val="000000"/>
                </a:solidFill>
                <a:latin typeface="Archivo Narrow"/>
                <a:ea typeface="Archivo Narrow"/>
                <a:cs typeface="Archivo Narrow"/>
                <a:sym typeface="Archivo Narrow"/>
              </a:rPr>
              <a:t> es un principio fundamental de la </a:t>
            </a:r>
            <a:r>
              <a:rPr lang="en-US" sz="3399" dirty="0" err="1">
                <a:solidFill>
                  <a:srgbClr val="000000"/>
                </a:solidFill>
                <a:latin typeface="Archivo Narrow"/>
                <a:ea typeface="Archivo Narrow"/>
                <a:cs typeface="Archivo Narrow"/>
                <a:sym typeface="Archivo Narrow"/>
              </a:rPr>
              <a:t>Programación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Orientada</a:t>
            </a:r>
            <a:r>
              <a:rPr lang="en-US" sz="3399" dirty="0">
                <a:solidFill>
                  <a:srgbClr val="000000"/>
                </a:solidFill>
                <a:latin typeface="Archivo Narrow"/>
                <a:ea typeface="Archivo Narrow"/>
                <a:cs typeface="Archivo Narrow"/>
                <a:sym typeface="Archivo Narrow"/>
              </a:rPr>
              <a:t> a </a:t>
            </a:r>
            <a:r>
              <a:rPr lang="en-US" sz="3399" dirty="0" err="1">
                <a:solidFill>
                  <a:srgbClr val="000000"/>
                </a:solidFill>
                <a:latin typeface="Archivo Narrow"/>
                <a:ea typeface="Archivo Narrow"/>
                <a:cs typeface="Archivo Narrow"/>
                <a:sym typeface="Archivo Narrow"/>
              </a:rPr>
              <a:t>Objetos</a:t>
            </a:r>
            <a:r>
              <a:rPr lang="en-US" sz="3399" dirty="0">
                <a:solidFill>
                  <a:srgbClr val="000000"/>
                </a:solidFill>
                <a:latin typeface="Archivo Narrow"/>
                <a:ea typeface="Archivo Narrow"/>
                <a:cs typeface="Archivo Narrow"/>
                <a:sym typeface="Archivo Narrow"/>
              </a:rPr>
              <a:t> (POO) </a:t>
            </a:r>
            <a:r>
              <a:rPr lang="en-US" sz="3399" dirty="0" err="1">
                <a:solidFill>
                  <a:srgbClr val="000000"/>
                </a:solidFill>
                <a:latin typeface="Archivo Narrow"/>
                <a:ea typeface="Archivo Narrow"/>
                <a:cs typeface="Archivo Narrow"/>
                <a:sym typeface="Archivo Narrow"/>
              </a:rPr>
              <a:t>que</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permite</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crear</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nuevas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clases</a:t>
            </a:r>
            <a:r>
              <a:rPr lang="en-US" sz="3399" dirty="0">
                <a:solidFill>
                  <a:srgbClr val="000000"/>
                </a:solidFill>
                <a:latin typeface="Archivo Narrow"/>
                <a:ea typeface="Archivo Narrow"/>
                <a:cs typeface="Archivo Narrow"/>
                <a:sym typeface="Archivo Narrow"/>
              </a:rPr>
              <a:t> a </a:t>
            </a:r>
            <a:r>
              <a:rPr lang="en-US" sz="3399" dirty="0" err="1">
                <a:solidFill>
                  <a:srgbClr val="000000"/>
                </a:solidFill>
                <a:latin typeface="Archivo Narrow"/>
                <a:ea typeface="Archivo Narrow"/>
                <a:cs typeface="Archivo Narrow"/>
                <a:sym typeface="Archivo Narrow"/>
              </a:rPr>
              <a:t>partir</a:t>
            </a:r>
            <a:r>
              <a:rPr lang="en-US" sz="3399" dirty="0">
                <a:solidFill>
                  <a:srgbClr val="000000"/>
                </a:solidFill>
                <a:latin typeface="Archivo Narrow"/>
                <a:ea typeface="Archivo Narrow"/>
                <a:cs typeface="Archivo Narrow"/>
                <a:sym typeface="Archivo Narrow"/>
              </a:rPr>
              <a:t> de </a:t>
            </a:r>
            <a:r>
              <a:rPr lang="en-US" sz="3399" dirty="0" err="1">
                <a:solidFill>
                  <a:srgbClr val="000000"/>
                </a:solidFill>
                <a:latin typeface="Archivo Narrow"/>
                <a:ea typeface="Archivo Narrow"/>
                <a:cs typeface="Archivo Narrow"/>
                <a:sym typeface="Archivo Narrow"/>
              </a:rPr>
              <a:t>otras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ya</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existentes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heredando</a:t>
            </a:r>
            <a:r>
              <a:rPr lang="en-US" sz="3399" dirty="0">
                <a:solidFill>
                  <a:srgbClr val="000000"/>
                </a:solidFill>
                <a:latin typeface="Archivo Narrow"/>
                <a:ea typeface="Archivo Narrow"/>
                <a:cs typeface="Archivo Narrow"/>
                <a:sym typeface="Archivo Narrow"/>
              </a:rPr>
              <a:t> sus </a:t>
            </a:r>
            <a:r>
              <a:rPr lang="en-US" sz="3399" dirty="0" err="1">
                <a:solidFill>
                  <a:srgbClr val="000000"/>
                </a:solidFill>
                <a:latin typeface="Archivo Narrow"/>
                <a:ea typeface="Archivo Narrow"/>
                <a:cs typeface="Archivo Narrow"/>
                <a:sym typeface="Archivo Narrow"/>
              </a:rPr>
              <a:t>atributos</a:t>
            </a:r>
            <a:r>
              <a:rPr lang="en-US" sz="3399" dirty="0">
                <a:solidFill>
                  <a:srgbClr val="000000"/>
                </a:solidFill>
                <a:latin typeface="Archivo Narrow"/>
                <a:ea typeface="Archivo Narrow"/>
                <a:cs typeface="Archivo Narrow"/>
                <a:sym typeface="Archivo Narrow"/>
              </a:rPr>
              <a:t> y </a:t>
            </a:r>
            <a:r>
              <a:rPr lang="en-US" sz="3399" dirty="0" err="1">
                <a:solidFill>
                  <a:srgbClr val="000000"/>
                </a:solidFill>
                <a:latin typeface="Archivo Narrow"/>
                <a:ea typeface="Archivo Narrow"/>
                <a:cs typeface="Archivo Narrow"/>
                <a:sym typeface="Archivo Narrow"/>
              </a:rPr>
              <a:t>métodos</a:t>
            </a:r>
            <a:endParaRPr lang="en-US" sz="3399" dirty="0">
              <a:solidFill>
                <a:srgbClr val="000000"/>
              </a:solidFill>
              <a:latin typeface="Archivo Narrow"/>
              <a:ea typeface="Archivo Narrow"/>
              <a:cs typeface="Archivo Narrow"/>
              <a:sym typeface="Archivo Narrow"/>
            </a:endParaRPr>
          </a:p>
        </p:txBody>
      </p:sp>
      <p:sp>
        <p:nvSpPr>
          <p:cNvPr id="5" name="TextBox 5"/>
          <p:cNvSpPr txBox="1"/>
          <p:nvPr/>
        </p:nvSpPr>
        <p:spPr>
          <a:xfrm>
            <a:off x="7772401" y="1333500"/>
            <a:ext cx="2515418" cy="90614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Archivo Narrow Bold"/>
                <a:ea typeface="Archivo Narrow Bold"/>
                <a:cs typeface="Archivo Narrow Bold"/>
                <a:sym typeface="Archivo Narrow Bold"/>
              </a:rPr>
              <a:t>Herencia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08901-D2C3-54C8-BB44-899E7839E19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EACA4D2-00B8-735A-AA5D-6BD791FB5A1C}"/>
              </a:ext>
            </a:extLst>
          </p:cNvPr>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pPr lvl="0"/>
            <a:endParaRPr lang="es-MX" dirty="0"/>
          </a:p>
        </p:txBody>
      </p:sp>
      <p:graphicFrame>
        <p:nvGraphicFramePr>
          <p:cNvPr id="4" name="Diagrama 3">
            <a:extLst>
              <a:ext uri="{FF2B5EF4-FFF2-40B4-BE49-F238E27FC236}">
                <a16:creationId xmlns:a16="http://schemas.microsoft.com/office/drawing/2014/main" id="{EFD65A9E-5F96-3106-6ACA-869250574E36}"/>
              </a:ext>
            </a:extLst>
          </p:cNvPr>
          <p:cNvGraphicFramePr/>
          <p:nvPr>
            <p:extLst>
              <p:ext uri="{D42A27DB-BD31-4B8C-83A1-F6EECF244321}">
                <p14:modId xmlns:p14="http://schemas.microsoft.com/office/powerpoint/2010/main" val="2555934003"/>
              </p:ext>
            </p:extLst>
          </p:nvPr>
        </p:nvGraphicFramePr>
        <p:xfrm>
          <a:off x="2057400" y="7362031"/>
          <a:ext cx="12877800" cy="886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82">
            <a:extLst>
              <a:ext uri="{FF2B5EF4-FFF2-40B4-BE49-F238E27FC236}">
                <a16:creationId xmlns:a16="http://schemas.microsoft.com/office/drawing/2014/main" id="{4B84DB3E-1D99-EB89-B379-4820B41C9928}"/>
              </a:ext>
            </a:extLst>
          </p:cNvPr>
          <p:cNvSpPr txBox="1"/>
          <p:nvPr/>
        </p:nvSpPr>
        <p:spPr>
          <a:xfrm>
            <a:off x="6530085" y="1485900"/>
            <a:ext cx="5227829" cy="720079"/>
          </a:xfrm>
          <a:prstGeom prst="rect">
            <a:avLst/>
          </a:prstGeom>
        </p:spPr>
        <p:txBody>
          <a:bodyPr lIns="0" tIns="0" rIns="0" bIns="0" rtlCol="0" anchor="t">
            <a:spAutoFit/>
          </a:bodyPr>
          <a:lstStyle/>
          <a:p>
            <a:pPr marL="0" lvl="0" indent="0" algn="ctr">
              <a:lnSpc>
                <a:spcPts val="5450"/>
              </a:lnSpc>
            </a:pPr>
            <a:r>
              <a:rPr lang="en-US" sz="5142" b="1" dirty="0" err="1">
                <a:solidFill>
                  <a:srgbClr val="1C1C1A"/>
                </a:solidFill>
                <a:latin typeface="Archivo Narrow Bold"/>
                <a:ea typeface="Archivo Narrow Bold"/>
                <a:cs typeface="Archivo Narrow Bold"/>
                <a:sym typeface="Archivo Narrow Bold"/>
              </a:rPr>
              <a:t>Características</a:t>
            </a:r>
            <a:endParaRPr lang="en-US" sz="5142" b="1" dirty="0">
              <a:solidFill>
                <a:srgbClr val="1C1C1A"/>
              </a:solidFill>
              <a:latin typeface="Archivo Narrow Bold"/>
              <a:ea typeface="Archivo Narrow Bold"/>
              <a:cs typeface="Archivo Narrow Bold"/>
              <a:sym typeface="Archivo Narrow Bold"/>
            </a:endParaRPr>
          </a:p>
        </p:txBody>
      </p:sp>
      <p:pic>
        <p:nvPicPr>
          <p:cNvPr id="17" name="Imagen 16">
            <a:extLst>
              <a:ext uri="{FF2B5EF4-FFF2-40B4-BE49-F238E27FC236}">
                <a16:creationId xmlns:a16="http://schemas.microsoft.com/office/drawing/2014/main" id="{7B5DF62D-E2F5-7154-B888-2D4317F401B1}"/>
              </a:ext>
            </a:extLst>
          </p:cNvPr>
          <p:cNvPicPr>
            <a:picLocks noChangeAspect="1"/>
          </p:cNvPicPr>
          <p:nvPr/>
        </p:nvPicPr>
        <p:blipFill>
          <a:blip r:embed="rId8"/>
          <a:stretch>
            <a:fillRect/>
          </a:stretch>
        </p:blipFill>
        <p:spPr>
          <a:xfrm>
            <a:off x="1600200" y="2360523"/>
            <a:ext cx="4150684" cy="1602111"/>
          </a:xfrm>
          <a:prstGeom prst="rect">
            <a:avLst/>
          </a:prstGeom>
        </p:spPr>
      </p:pic>
      <p:grpSp>
        <p:nvGrpSpPr>
          <p:cNvPr id="3" name="Grupo 2">
            <a:extLst>
              <a:ext uri="{FF2B5EF4-FFF2-40B4-BE49-F238E27FC236}">
                <a16:creationId xmlns:a16="http://schemas.microsoft.com/office/drawing/2014/main" id="{D626A9B2-17C2-4186-4360-2DF0B8B7D13D}"/>
              </a:ext>
            </a:extLst>
          </p:cNvPr>
          <p:cNvGrpSpPr/>
          <p:nvPr/>
        </p:nvGrpSpPr>
        <p:grpSpPr>
          <a:xfrm>
            <a:off x="2069662" y="4192248"/>
            <a:ext cx="3477257" cy="1390903"/>
            <a:chOff x="0" y="3753664"/>
            <a:chExt cx="3477257" cy="1390903"/>
          </a:xfrm>
        </p:grpSpPr>
        <p:sp>
          <p:nvSpPr>
            <p:cNvPr id="6" name="Flecha: cheurón 5">
              <a:extLst>
                <a:ext uri="{FF2B5EF4-FFF2-40B4-BE49-F238E27FC236}">
                  <a16:creationId xmlns:a16="http://schemas.microsoft.com/office/drawing/2014/main" id="{9659DB9A-64F8-38F8-DB7C-D345E22850E1}"/>
                </a:ext>
              </a:extLst>
            </p:cNvPr>
            <p:cNvSpPr/>
            <p:nvPr/>
          </p:nvSpPr>
          <p:spPr>
            <a:xfrm>
              <a:off x="0" y="3753664"/>
              <a:ext cx="3477257" cy="139090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MX"/>
            </a:p>
          </p:txBody>
        </p:sp>
        <p:sp>
          <p:nvSpPr>
            <p:cNvPr id="7" name="Flecha: cheurón 4">
              <a:extLst>
                <a:ext uri="{FF2B5EF4-FFF2-40B4-BE49-F238E27FC236}">
                  <a16:creationId xmlns:a16="http://schemas.microsoft.com/office/drawing/2014/main" id="{87598B19-62EE-92A0-1A3E-E7F8BF558C5E}"/>
                </a:ext>
              </a:extLst>
            </p:cNvPr>
            <p:cNvSpPr txBox="1"/>
            <p:nvPr/>
          </p:nvSpPr>
          <p:spPr>
            <a:xfrm>
              <a:off x="695452" y="3753664"/>
              <a:ext cx="2086354" cy="13909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en-US" sz="2700" b="1" kern="1200" dirty="0" err="1">
                  <a:solidFill>
                    <a:srgbClr val="1C1C1A"/>
                  </a:solidFill>
                  <a:latin typeface="Archivo Narrow Bold"/>
                  <a:ea typeface="Archivo Narrow Bold"/>
                  <a:cs typeface="Archivo Narrow Bold"/>
                  <a:sym typeface="Archivo Narrow Bold"/>
                </a:rPr>
                <a:t>Reutilización</a:t>
              </a:r>
              <a:r>
                <a:rPr lang="en-US" sz="2700" b="1" kern="1200" dirty="0">
                  <a:solidFill>
                    <a:srgbClr val="1C1C1A"/>
                  </a:solidFill>
                  <a:latin typeface="Archivo Narrow Bold"/>
                  <a:ea typeface="Archivo Narrow Bold"/>
                  <a:cs typeface="Archivo Narrow Bold"/>
                  <a:sym typeface="Archivo Narrow Bold"/>
                </a:rPr>
                <a:t> de </a:t>
              </a:r>
              <a:r>
                <a:rPr lang="en-US" sz="2700" b="1" kern="1200" dirty="0" err="1">
                  <a:solidFill>
                    <a:srgbClr val="1C1C1A"/>
                  </a:solidFill>
                  <a:latin typeface="Archivo Narrow Bold"/>
                  <a:ea typeface="Archivo Narrow Bold"/>
                  <a:cs typeface="Archivo Narrow Bold"/>
                  <a:sym typeface="Archivo Narrow Bold"/>
                </a:rPr>
                <a:t>código</a:t>
              </a:r>
              <a:endParaRPr lang="es-MX" sz="2700" kern="1200" dirty="0"/>
            </a:p>
          </p:txBody>
        </p:sp>
      </p:grpSp>
      <p:grpSp>
        <p:nvGrpSpPr>
          <p:cNvPr id="8" name="Grupo 7">
            <a:extLst>
              <a:ext uri="{FF2B5EF4-FFF2-40B4-BE49-F238E27FC236}">
                <a16:creationId xmlns:a16="http://schemas.microsoft.com/office/drawing/2014/main" id="{CF029751-3011-16F5-F898-1830E7C25E3E}"/>
              </a:ext>
            </a:extLst>
          </p:cNvPr>
          <p:cNvGrpSpPr/>
          <p:nvPr/>
        </p:nvGrpSpPr>
        <p:grpSpPr>
          <a:xfrm>
            <a:off x="5546919" y="4226780"/>
            <a:ext cx="3477257" cy="1390903"/>
            <a:chOff x="3135505" y="3736848"/>
            <a:chExt cx="3477257" cy="1390903"/>
          </a:xfrm>
        </p:grpSpPr>
        <p:sp>
          <p:nvSpPr>
            <p:cNvPr id="10" name="Flecha: cheurón 9">
              <a:extLst>
                <a:ext uri="{FF2B5EF4-FFF2-40B4-BE49-F238E27FC236}">
                  <a16:creationId xmlns:a16="http://schemas.microsoft.com/office/drawing/2014/main" id="{7DD46CFB-1B4E-0073-B0A8-3D04DB299F68}"/>
                </a:ext>
              </a:extLst>
            </p:cNvPr>
            <p:cNvSpPr/>
            <p:nvPr/>
          </p:nvSpPr>
          <p:spPr>
            <a:xfrm>
              <a:off x="3135505" y="3736848"/>
              <a:ext cx="3477257" cy="139090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MX"/>
            </a:p>
          </p:txBody>
        </p:sp>
        <p:sp>
          <p:nvSpPr>
            <p:cNvPr id="11" name="Flecha: cheurón 4">
              <a:extLst>
                <a:ext uri="{FF2B5EF4-FFF2-40B4-BE49-F238E27FC236}">
                  <a16:creationId xmlns:a16="http://schemas.microsoft.com/office/drawing/2014/main" id="{4A3997B7-6962-4666-6D9C-286B60267DB9}"/>
                </a:ext>
              </a:extLst>
            </p:cNvPr>
            <p:cNvSpPr txBox="1"/>
            <p:nvPr/>
          </p:nvSpPr>
          <p:spPr>
            <a:xfrm>
              <a:off x="3830957" y="3736848"/>
              <a:ext cx="2086354" cy="13909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en-US" sz="2700" b="1" kern="1200" dirty="0" err="1">
                  <a:solidFill>
                    <a:srgbClr val="1C1C1A"/>
                  </a:solidFill>
                  <a:latin typeface="Archivo Narrow Bold"/>
                  <a:ea typeface="Archivo Narrow Bold"/>
                  <a:cs typeface="Archivo Narrow Bold"/>
                  <a:sym typeface="Archivo Narrow Bold"/>
                </a:rPr>
                <a:t>Establecer</a:t>
              </a:r>
              <a:r>
                <a:rPr lang="en-US" sz="2700" b="1" kern="1200" dirty="0">
                  <a:solidFill>
                    <a:srgbClr val="1C1C1A"/>
                  </a:solidFill>
                  <a:latin typeface="Archivo Narrow Bold"/>
                  <a:ea typeface="Archivo Narrow Bold"/>
                  <a:cs typeface="Archivo Narrow Bold"/>
                  <a:sym typeface="Archivo Narrow Bold"/>
                </a:rPr>
                <a:t> </a:t>
              </a:r>
              <a:r>
                <a:rPr lang="en-US" sz="2700" b="1" kern="1200" dirty="0" err="1">
                  <a:solidFill>
                    <a:srgbClr val="1C1C1A"/>
                  </a:solidFill>
                  <a:latin typeface="Archivo Narrow Bold"/>
                  <a:ea typeface="Archivo Narrow Bold"/>
                  <a:cs typeface="Archivo Narrow Bold"/>
                  <a:sym typeface="Archivo Narrow Bold"/>
                </a:rPr>
                <a:t>Jerarquia</a:t>
              </a:r>
              <a:endParaRPr lang="es-MX" sz="2700" kern="1200" dirty="0"/>
            </a:p>
          </p:txBody>
        </p:sp>
      </p:grpSp>
      <p:pic>
        <p:nvPicPr>
          <p:cNvPr id="16" name="Imagen 15">
            <a:extLst>
              <a:ext uri="{FF2B5EF4-FFF2-40B4-BE49-F238E27FC236}">
                <a16:creationId xmlns:a16="http://schemas.microsoft.com/office/drawing/2014/main" id="{5B4A3DD2-3A61-4C89-14E2-5E4A03E5EBB3}"/>
              </a:ext>
            </a:extLst>
          </p:cNvPr>
          <p:cNvPicPr>
            <a:picLocks noChangeAspect="1"/>
          </p:cNvPicPr>
          <p:nvPr/>
        </p:nvPicPr>
        <p:blipFill>
          <a:blip r:embed="rId9"/>
          <a:stretch>
            <a:fillRect/>
          </a:stretch>
        </p:blipFill>
        <p:spPr>
          <a:xfrm>
            <a:off x="4473428" y="5789191"/>
            <a:ext cx="4785775" cy="1865538"/>
          </a:xfrm>
          <a:prstGeom prst="rect">
            <a:avLst/>
          </a:prstGeom>
        </p:spPr>
      </p:pic>
      <p:grpSp>
        <p:nvGrpSpPr>
          <p:cNvPr id="18" name="Grupo 17">
            <a:extLst>
              <a:ext uri="{FF2B5EF4-FFF2-40B4-BE49-F238E27FC236}">
                <a16:creationId xmlns:a16="http://schemas.microsoft.com/office/drawing/2014/main" id="{C388374F-0916-3ECC-1AAD-6D0488D6CCBB}"/>
              </a:ext>
            </a:extLst>
          </p:cNvPr>
          <p:cNvGrpSpPr/>
          <p:nvPr/>
        </p:nvGrpSpPr>
        <p:grpSpPr>
          <a:xfrm>
            <a:off x="9452531" y="4226779"/>
            <a:ext cx="3477257" cy="1390903"/>
            <a:chOff x="6265037" y="3736848"/>
            <a:chExt cx="3477257" cy="1390903"/>
          </a:xfrm>
        </p:grpSpPr>
        <p:sp>
          <p:nvSpPr>
            <p:cNvPr id="19" name="Flecha: cheurón 18">
              <a:extLst>
                <a:ext uri="{FF2B5EF4-FFF2-40B4-BE49-F238E27FC236}">
                  <a16:creationId xmlns:a16="http://schemas.microsoft.com/office/drawing/2014/main" id="{B5D7B05A-1138-0E27-EBF9-04B5A14982A1}"/>
                </a:ext>
              </a:extLst>
            </p:cNvPr>
            <p:cNvSpPr/>
            <p:nvPr/>
          </p:nvSpPr>
          <p:spPr>
            <a:xfrm>
              <a:off x="6265037" y="3736848"/>
              <a:ext cx="3477257" cy="139090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MX"/>
            </a:p>
          </p:txBody>
        </p:sp>
        <p:sp>
          <p:nvSpPr>
            <p:cNvPr id="20" name="Flecha: cheurón 4">
              <a:extLst>
                <a:ext uri="{FF2B5EF4-FFF2-40B4-BE49-F238E27FC236}">
                  <a16:creationId xmlns:a16="http://schemas.microsoft.com/office/drawing/2014/main" id="{BABC45B2-F2B3-7ED7-BBBE-2C87BB44D7A0}"/>
                </a:ext>
              </a:extLst>
            </p:cNvPr>
            <p:cNvSpPr txBox="1"/>
            <p:nvPr/>
          </p:nvSpPr>
          <p:spPr>
            <a:xfrm>
              <a:off x="6960489" y="3736848"/>
              <a:ext cx="2086354" cy="13909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en-US" sz="2700" b="1" kern="1200" dirty="0" err="1">
                  <a:solidFill>
                    <a:srgbClr val="1C1C1A"/>
                  </a:solidFill>
                  <a:latin typeface="Archivo Narrow Bold"/>
                  <a:ea typeface="Archivo Narrow Bold"/>
                  <a:cs typeface="Archivo Narrow Bold"/>
                  <a:sym typeface="Archivo Narrow Bold"/>
                </a:rPr>
                <a:t>Extensibilidad</a:t>
              </a:r>
              <a:r>
                <a:rPr lang="en-US" sz="2700" b="1" kern="1200" dirty="0">
                  <a:solidFill>
                    <a:srgbClr val="1C1C1A"/>
                  </a:solidFill>
                  <a:latin typeface="Archivo Narrow Bold"/>
                  <a:ea typeface="Archivo Narrow Bold"/>
                  <a:cs typeface="Archivo Narrow Bold"/>
                  <a:sym typeface="Archivo Narrow Bold"/>
                </a:rPr>
                <a:t> </a:t>
              </a:r>
              <a:endParaRPr lang="es-MX" sz="2700" kern="1200" dirty="0"/>
            </a:p>
          </p:txBody>
        </p:sp>
      </p:grpSp>
      <p:pic>
        <p:nvPicPr>
          <p:cNvPr id="25" name="Imagen 24">
            <a:extLst>
              <a:ext uri="{FF2B5EF4-FFF2-40B4-BE49-F238E27FC236}">
                <a16:creationId xmlns:a16="http://schemas.microsoft.com/office/drawing/2014/main" id="{9E70BF12-4CCD-729A-A581-D8B3B47A5C3F}"/>
              </a:ext>
            </a:extLst>
          </p:cNvPr>
          <p:cNvPicPr>
            <a:picLocks noChangeAspect="1"/>
          </p:cNvPicPr>
          <p:nvPr/>
        </p:nvPicPr>
        <p:blipFill>
          <a:blip r:embed="rId10"/>
          <a:stretch>
            <a:fillRect/>
          </a:stretch>
        </p:blipFill>
        <p:spPr>
          <a:xfrm>
            <a:off x="8753625" y="2211139"/>
            <a:ext cx="4785775" cy="1944793"/>
          </a:xfrm>
          <a:prstGeom prst="rect">
            <a:avLst/>
          </a:prstGeom>
        </p:spPr>
      </p:pic>
      <p:grpSp>
        <p:nvGrpSpPr>
          <p:cNvPr id="26" name="Grupo 25">
            <a:extLst>
              <a:ext uri="{FF2B5EF4-FFF2-40B4-BE49-F238E27FC236}">
                <a16:creationId xmlns:a16="http://schemas.microsoft.com/office/drawing/2014/main" id="{70A44DF9-022E-C352-EA90-DD40A9DB21DA}"/>
              </a:ext>
            </a:extLst>
          </p:cNvPr>
          <p:cNvGrpSpPr/>
          <p:nvPr/>
        </p:nvGrpSpPr>
        <p:grpSpPr>
          <a:xfrm>
            <a:off x="12929788" y="4173198"/>
            <a:ext cx="3477257" cy="1390903"/>
            <a:chOff x="9394568" y="3736848"/>
            <a:chExt cx="3477257" cy="1390903"/>
          </a:xfrm>
        </p:grpSpPr>
        <p:sp>
          <p:nvSpPr>
            <p:cNvPr id="27" name="Flecha: cheurón 26">
              <a:extLst>
                <a:ext uri="{FF2B5EF4-FFF2-40B4-BE49-F238E27FC236}">
                  <a16:creationId xmlns:a16="http://schemas.microsoft.com/office/drawing/2014/main" id="{0B884D01-351D-C35C-DF79-8793E3D34970}"/>
                </a:ext>
              </a:extLst>
            </p:cNvPr>
            <p:cNvSpPr/>
            <p:nvPr/>
          </p:nvSpPr>
          <p:spPr>
            <a:xfrm>
              <a:off x="9394568" y="3736848"/>
              <a:ext cx="3477257" cy="1390903"/>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MX"/>
            </a:p>
          </p:txBody>
        </p:sp>
        <p:sp>
          <p:nvSpPr>
            <p:cNvPr id="28" name="Flecha: cheurón 4">
              <a:extLst>
                <a:ext uri="{FF2B5EF4-FFF2-40B4-BE49-F238E27FC236}">
                  <a16:creationId xmlns:a16="http://schemas.microsoft.com/office/drawing/2014/main" id="{28741A9D-CA28-7157-CEA1-AB085D194467}"/>
                </a:ext>
              </a:extLst>
            </p:cNvPr>
            <p:cNvSpPr txBox="1"/>
            <p:nvPr/>
          </p:nvSpPr>
          <p:spPr>
            <a:xfrm>
              <a:off x="10090020" y="3736848"/>
              <a:ext cx="2086354" cy="13909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en-US" sz="2700" b="1" kern="1200" dirty="0" err="1">
                  <a:solidFill>
                    <a:srgbClr val="1C1C1A"/>
                  </a:solidFill>
                  <a:latin typeface="Archivo Narrow Bold"/>
                  <a:ea typeface="Archivo Narrow Bold"/>
                  <a:cs typeface="Archivo Narrow Bold"/>
                  <a:sym typeface="Archivo Narrow Bold"/>
                </a:rPr>
                <a:t>Propagación</a:t>
              </a:r>
              <a:r>
                <a:rPr lang="en-US" sz="2700" b="1" kern="1200" dirty="0">
                  <a:solidFill>
                    <a:srgbClr val="1C1C1A"/>
                  </a:solidFill>
                  <a:latin typeface="Archivo Narrow Bold"/>
                  <a:ea typeface="Archivo Narrow Bold"/>
                  <a:cs typeface="Archivo Narrow Bold"/>
                  <a:sym typeface="Archivo Narrow Bold"/>
                </a:rPr>
                <a:t> de </a:t>
              </a:r>
              <a:r>
                <a:rPr lang="en-US" sz="2700" b="1" kern="1200" dirty="0" err="1">
                  <a:solidFill>
                    <a:srgbClr val="1C1C1A"/>
                  </a:solidFill>
                  <a:latin typeface="Archivo Narrow Bold"/>
                  <a:ea typeface="Archivo Narrow Bold"/>
                  <a:cs typeface="Archivo Narrow Bold"/>
                  <a:sym typeface="Archivo Narrow Bold"/>
                </a:rPr>
                <a:t>cambios</a:t>
              </a:r>
              <a:endParaRPr lang="en-US" sz="2700" b="1" kern="1200" dirty="0">
                <a:solidFill>
                  <a:srgbClr val="1C1C1A"/>
                </a:solidFill>
                <a:latin typeface="Archivo Narrow Bold"/>
                <a:ea typeface="Archivo Narrow Bold"/>
                <a:cs typeface="Archivo Narrow Bold"/>
                <a:sym typeface="Archivo Narrow Bold"/>
              </a:endParaRPr>
            </a:p>
          </p:txBody>
        </p:sp>
      </p:grpSp>
      <p:pic>
        <p:nvPicPr>
          <p:cNvPr id="33" name="Imagen 32">
            <a:extLst>
              <a:ext uri="{FF2B5EF4-FFF2-40B4-BE49-F238E27FC236}">
                <a16:creationId xmlns:a16="http://schemas.microsoft.com/office/drawing/2014/main" id="{6732AA0B-5149-A684-6CA5-FE6FF9EBEC0D}"/>
              </a:ext>
            </a:extLst>
          </p:cNvPr>
          <p:cNvPicPr>
            <a:picLocks noChangeAspect="1"/>
          </p:cNvPicPr>
          <p:nvPr/>
        </p:nvPicPr>
        <p:blipFill>
          <a:blip r:embed="rId11"/>
          <a:stretch>
            <a:fillRect/>
          </a:stretch>
        </p:blipFill>
        <p:spPr>
          <a:xfrm>
            <a:off x="12501851" y="5770141"/>
            <a:ext cx="4315006" cy="1824945"/>
          </a:xfrm>
          <a:prstGeom prst="rect">
            <a:avLst/>
          </a:prstGeom>
        </p:spPr>
      </p:pic>
    </p:spTree>
    <p:extLst>
      <p:ext uri="{BB962C8B-B14F-4D97-AF65-F5344CB8AC3E}">
        <p14:creationId xmlns:p14="http://schemas.microsoft.com/office/powerpoint/2010/main" val="28158412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nextCondLst>
                <p:cond evt="onClick" delay="0">
                  <p:tgtEl>
                    <p:spTgt spid="3"/>
                  </p:tgtEl>
                </p:cond>
              </p:nextCondLst>
            </p:seq>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nextCondLst>
                <p:cond evt="onClick" delay="0">
                  <p:tgtEl>
                    <p:spTgt spid="8"/>
                  </p:tgtEl>
                </p:cond>
              </p:nextCondLst>
            </p:seq>
            <p:seq concurrent="1" nextAc="seek">
              <p:cTn id="14" restart="whenNotActive" fill="hold" evtFilter="cancelBubble" nodeType="interactiveSeq">
                <p:stCondLst>
                  <p:cond evt="onClick" delay="0">
                    <p:tgtEl>
                      <p:spTgt spid="18"/>
                    </p:tgtEl>
                  </p:cond>
                </p:stCondLst>
                <p:endSync evt="end" delay="0">
                  <p:rtn val="all"/>
                </p:endSync>
                <p:childTnLst>
                  <p:par>
                    <p:cTn id="15" fill="hold">
                      <p:stCondLst>
                        <p:cond delay="0"/>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childTnLst>
              </p:cTn>
              <p:nextCondLst>
                <p:cond evt="onClick" delay="0">
                  <p:tgtEl>
                    <p:spTgt spid="18"/>
                  </p:tgtEl>
                </p:cond>
              </p:nextCondLst>
            </p:seq>
            <p:seq concurrent="1" nextAc="seek">
              <p:cTn id="20" restart="whenNotActive" fill="hold" evtFilter="cancelBubble" nodeType="interactiveSeq">
                <p:stCondLst>
                  <p:cond evt="onClick" delay="0">
                    <p:tgtEl>
                      <p:spTgt spid="26"/>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nextCondLst>
                <p:cond evt="onClick" delay="0">
                  <p:tgtEl>
                    <p:spTgt spid="2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6629342" y="4064510"/>
            <a:ext cx="5029317" cy="3331916"/>
          </a:xfrm>
          <a:custGeom>
            <a:avLst/>
            <a:gdLst/>
            <a:ahLst/>
            <a:cxnLst/>
            <a:rect l="l" t="t" r="r" b="b"/>
            <a:pathLst>
              <a:path w="5029317" h="3331916">
                <a:moveTo>
                  <a:pt x="0" y="0"/>
                </a:moveTo>
                <a:lnTo>
                  <a:pt x="5029316" y="0"/>
                </a:lnTo>
                <a:lnTo>
                  <a:pt x="5029316" y="3331916"/>
                </a:lnTo>
                <a:lnTo>
                  <a:pt x="0" y="3331916"/>
                </a:lnTo>
                <a:lnTo>
                  <a:pt x="0" y="0"/>
                </a:lnTo>
                <a:close/>
              </a:path>
            </a:pathLst>
          </a:custGeom>
          <a:blipFill>
            <a:blip r:embed="rId3"/>
            <a:stretch>
              <a:fillRect b="-50943"/>
            </a:stretch>
          </a:blipFill>
        </p:spPr>
        <p:txBody>
          <a:bodyPr/>
          <a:lstStyle/>
          <a:p>
            <a:endParaRPr lang="es-MX"/>
          </a:p>
        </p:txBody>
      </p:sp>
      <p:sp>
        <p:nvSpPr>
          <p:cNvPr id="4" name="TextBox 4"/>
          <p:cNvSpPr txBox="1"/>
          <p:nvPr/>
        </p:nvSpPr>
        <p:spPr>
          <a:xfrm>
            <a:off x="2168174" y="2560195"/>
            <a:ext cx="13994747" cy="1189990"/>
          </a:xfrm>
          <a:prstGeom prst="rect">
            <a:avLst/>
          </a:prstGeom>
        </p:spPr>
        <p:txBody>
          <a:bodyPr lIns="0" tIns="0" rIns="0" bIns="0" rtlCol="0" anchor="t">
            <a:spAutoFit/>
          </a:bodyPr>
          <a:lstStyle/>
          <a:p>
            <a:pPr algn="just">
              <a:lnSpc>
                <a:spcPts val="4759"/>
              </a:lnSpc>
            </a:pPr>
            <a:r>
              <a:rPr lang="en-US" sz="3399" dirty="0">
                <a:solidFill>
                  <a:srgbClr val="000000"/>
                </a:solidFill>
                <a:latin typeface="Archivo Narrow"/>
                <a:ea typeface="Archivo Narrow"/>
                <a:cs typeface="Archivo Narrow"/>
                <a:sym typeface="Archivo Narrow"/>
              </a:rPr>
              <a:t>El </a:t>
            </a:r>
            <a:r>
              <a:rPr lang="en-US" sz="3399" dirty="0" err="1">
                <a:solidFill>
                  <a:srgbClr val="000000"/>
                </a:solidFill>
                <a:latin typeface="Archivo Narrow"/>
                <a:ea typeface="Archivo Narrow"/>
                <a:cs typeface="Archivo Narrow"/>
                <a:sym typeface="Archivo Narrow"/>
              </a:rPr>
              <a:t>polimorfismo</a:t>
            </a:r>
            <a:r>
              <a:rPr lang="en-US" sz="3399" dirty="0">
                <a:solidFill>
                  <a:srgbClr val="000000"/>
                </a:solidFill>
                <a:latin typeface="Archivo Narrow"/>
                <a:ea typeface="Archivo Narrow"/>
                <a:cs typeface="Archivo Narrow"/>
                <a:sym typeface="Archivo Narrow"/>
              </a:rPr>
              <a:t> es la </a:t>
            </a:r>
            <a:r>
              <a:rPr lang="en-US" sz="3399" dirty="0" err="1">
                <a:solidFill>
                  <a:srgbClr val="000000"/>
                </a:solidFill>
                <a:latin typeface="Archivo Narrow"/>
                <a:ea typeface="Archivo Narrow"/>
                <a:cs typeface="Archivo Narrow"/>
                <a:sym typeface="Archivo Narrow"/>
              </a:rPr>
              <a:t>capacidad</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que</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tienen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los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objetos</a:t>
            </a:r>
            <a:r>
              <a:rPr lang="en-US" sz="3399" dirty="0">
                <a:solidFill>
                  <a:srgbClr val="000000"/>
                </a:solidFill>
                <a:latin typeface="Archivo Narrow"/>
                <a:ea typeface="Archivo Narrow"/>
                <a:cs typeface="Archivo Narrow"/>
                <a:sym typeface="Archivo Narrow"/>
              </a:rPr>
              <a:t> de </a:t>
            </a:r>
            <a:r>
              <a:rPr lang="en-US" sz="3399" dirty="0" err="1">
                <a:solidFill>
                  <a:srgbClr val="000000"/>
                </a:solidFill>
                <a:latin typeface="Archivo Narrow"/>
                <a:ea typeface="Archivo Narrow"/>
                <a:cs typeface="Archivo Narrow"/>
                <a:sym typeface="Archivo Narrow"/>
              </a:rPr>
              <a:t>diferentes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clases</a:t>
            </a:r>
            <a:r>
              <a:rPr lang="en-US" sz="3399" dirty="0">
                <a:solidFill>
                  <a:srgbClr val="000000"/>
                </a:solidFill>
                <a:latin typeface="Archivo Narrow"/>
                <a:ea typeface="Archivo Narrow"/>
                <a:cs typeface="Archivo Narrow"/>
                <a:sym typeface="Archivo Narrow"/>
              </a:rPr>
              <a:t> de responder de </a:t>
            </a:r>
            <a:r>
              <a:rPr lang="en-US" sz="3399" dirty="0" err="1">
                <a:solidFill>
                  <a:srgbClr val="000000"/>
                </a:solidFill>
                <a:latin typeface="Archivo Narrow"/>
                <a:ea typeface="Archivo Narrow"/>
                <a:cs typeface="Archivo Narrow"/>
                <a:sym typeface="Archivo Narrow"/>
              </a:rPr>
              <a:t>manera</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distinta</a:t>
            </a:r>
            <a:r>
              <a:rPr lang="en-US" sz="3399" dirty="0">
                <a:solidFill>
                  <a:srgbClr val="000000"/>
                </a:solidFill>
                <a:latin typeface="Archivo Narrow"/>
                <a:ea typeface="Archivo Narrow"/>
                <a:cs typeface="Archivo Narrow"/>
                <a:sym typeface="Archivo Narrow"/>
              </a:rPr>
              <a:t> al </a:t>
            </a:r>
            <a:r>
              <a:rPr lang="en-US" sz="3399" dirty="0" err="1">
                <a:solidFill>
                  <a:srgbClr val="000000"/>
                </a:solidFill>
                <a:latin typeface="Archivo Narrow"/>
                <a:ea typeface="Archivo Narrow"/>
                <a:cs typeface="Archivo Narrow"/>
                <a:sym typeface="Archivo Narrow"/>
              </a:rPr>
              <a:t>mismo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mensaje</a:t>
            </a:r>
            <a:r>
              <a:rPr lang="en-US" sz="3399" dirty="0">
                <a:solidFill>
                  <a:srgbClr val="000000"/>
                </a:solidFill>
                <a:latin typeface="Archivo Narrow"/>
                <a:ea typeface="Archivo Narrow"/>
                <a:cs typeface="Archivo Narrow"/>
                <a:sym typeface="Archivo Narrow"/>
              </a:rPr>
              <a:t> o </a:t>
            </a:r>
            <a:r>
              <a:rPr lang="en-US" sz="3399" dirty="0" err="1">
                <a:solidFill>
                  <a:srgbClr val="000000"/>
                </a:solidFill>
                <a:latin typeface="Archivo Narrow"/>
                <a:ea typeface="Archivo Narrow"/>
                <a:cs typeface="Archivo Narrow"/>
                <a:sym typeface="Archivo Narrow"/>
              </a:rPr>
              <a:t>método</a:t>
            </a:r>
            <a:r>
              <a:rPr lang="en-US" sz="3399" dirty="0">
                <a:solidFill>
                  <a:srgbClr val="000000"/>
                </a:solidFill>
                <a:latin typeface="Archivo Narrow"/>
                <a:ea typeface="Archivo Narrow"/>
                <a:cs typeface="Archivo Narrow"/>
                <a:sym typeface="Archivo Narrow"/>
              </a:rPr>
              <a:t>.</a:t>
            </a:r>
          </a:p>
        </p:txBody>
      </p:sp>
      <p:sp>
        <p:nvSpPr>
          <p:cNvPr id="5" name="TextBox 5"/>
          <p:cNvSpPr txBox="1"/>
          <p:nvPr/>
        </p:nvSpPr>
        <p:spPr>
          <a:xfrm>
            <a:off x="7413799" y="1415095"/>
            <a:ext cx="3787601" cy="90614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Archivo Narrow Bold"/>
                <a:ea typeface="Archivo Narrow Bold"/>
                <a:cs typeface="Archivo Narrow Bold"/>
                <a:sym typeface="Archivo Narrow Bold"/>
              </a:rPr>
              <a:t>Polimorfismo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rot="-10800000">
            <a:off x="14201866" y="3296219"/>
            <a:ext cx="3057434" cy="4162834"/>
          </a:xfrm>
          <a:custGeom>
            <a:avLst/>
            <a:gdLst/>
            <a:ahLst/>
            <a:cxnLst/>
            <a:rect l="l" t="t" r="r" b="b"/>
            <a:pathLst>
              <a:path w="3057434" h="4162834">
                <a:moveTo>
                  <a:pt x="0" y="0"/>
                </a:moveTo>
                <a:lnTo>
                  <a:pt x="3057434" y="0"/>
                </a:lnTo>
                <a:lnTo>
                  <a:pt x="3057434" y="4162834"/>
                </a:lnTo>
                <a:lnTo>
                  <a:pt x="0" y="416283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s-MX"/>
          </a:p>
        </p:txBody>
      </p:sp>
      <p:sp>
        <p:nvSpPr>
          <p:cNvPr id="4" name="Freeform 4"/>
          <p:cNvSpPr/>
          <p:nvPr/>
        </p:nvSpPr>
        <p:spPr>
          <a:xfrm rot="-10800000">
            <a:off x="10908574" y="4439219"/>
            <a:ext cx="3057434" cy="4162834"/>
          </a:xfrm>
          <a:custGeom>
            <a:avLst/>
            <a:gdLst/>
            <a:ahLst/>
            <a:cxnLst/>
            <a:rect l="l" t="t" r="r" b="b"/>
            <a:pathLst>
              <a:path w="3057434" h="4162834">
                <a:moveTo>
                  <a:pt x="0" y="0"/>
                </a:moveTo>
                <a:lnTo>
                  <a:pt x="3057435" y="0"/>
                </a:lnTo>
                <a:lnTo>
                  <a:pt x="3057435" y="4162834"/>
                </a:lnTo>
                <a:lnTo>
                  <a:pt x="0" y="416283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s-MX"/>
          </a:p>
        </p:txBody>
      </p:sp>
      <p:sp>
        <p:nvSpPr>
          <p:cNvPr id="5" name="Freeform 5"/>
          <p:cNvSpPr/>
          <p:nvPr/>
        </p:nvSpPr>
        <p:spPr>
          <a:xfrm rot="-10800000">
            <a:off x="7615283" y="5391719"/>
            <a:ext cx="3057434" cy="4162834"/>
          </a:xfrm>
          <a:custGeom>
            <a:avLst/>
            <a:gdLst/>
            <a:ahLst/>
            <a:cxnLst/>
            <a:rect l="l" t="t" r="r" b="b"/>
            <a:pathLst>
              <a:path w="3057434" h="4162834">
                <a:moveTo>
                  <a:pt x="0" y="0"/>
                </a:moveTo>
                <a:lnTo>
                  <a:pt x="3057434" y="0"/>
                </a:lnTo>
                <a:lnTo>
                  <a:pt x="3057434" y="4162834"/>
                </a:lnTo>
                <a:lnTo>
                  <a:pt x="0" y="416283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s-MX"/>
          </a:p>
        </p:txBody>
      </p:sp>
      <p:sp>
        <p:nvSpPr>
          <p:cNvPr id="6" name="Freeform 6"/>
          <p:cNvSpPr/>
          <p:nvPr/>
        </p:nvSpPr>
        <p:spPr>
          <a:xfrm rot="-10800000">
            <a:off x="4321991" y="4439219"/>
            <a:ext cx="3057434" cy="4162834"/>
          </a:xfrm>
          <a:custGeom>
            <a:avLst/>
            <a:gdLst/>
            <a:ahLst/>
            <a:cxnLst/>
            <a:rect l="l" t="t" r="r" b="b"/>
            <a:pathLst>
              <a:path w="3057434" h="4162834">
                <a:moveTo>
                  <a:pt x="0" y="0"/>
                </a:moveTo>
                <a:lnTo>
                  <a:pt x="3057435" y="0"/>
                </a:lnTo>
                <a:lnTo>
                  <a:pt x="3057435" y="4162834"/>
                </a:lnTo>
                <a:lnTo>
                  <a:pt x="0" y="4162834"/>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s-MX"/>
          </a:p>
        </p:txBody>
      </p:sp>
      <p:sp>
        <p:nvSpPr>
          <p:cNvPr id="7" name="Freeform 7"/>
          <p:cNvSpPr/>
          <p:nvPr/>
        </p:nvSpPr>
        <p:spPr>
          <a:xfrm rot="-10800000">
            <a:off x="1028700" y="3296219"/>
            <a:ext cx="3057434" cy="4162834"/>
          </a:xfrm>
          <a:custGeom>
            <a:avLst/>
            <a:gdLst/>
            <a:ahLst/>
            <a:cxnLst/>
            <a:rect l="l" t="t" r="r" b="b"/>
            <a:pathLst>
              <a:path w="3057434" h="4162834">
                <a:moveTo>
                  <a:pt x="0" y="0"/>
                </a:moveTo>
                <a:lnTo>
                  <a:pt x="3057434" y="0"/>
                </a:lnTo>
                <a:lnTo>
                  <a:pt x="3057434" y="4162834"/>
                </a:lnTo>
                <a:lnTo>
                  <a:pt x="0" y="4162834"/>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8" name="Freeform 8"/>
          <p:cNvSpPr/>
          <p:nvPr/>
        </p:nvSpPr>
        <p:spPr>
          <a:xfrm rot="-1865876">
            <a:off x="10604279" y="1463094"/>
            <a:ext cx="976577" cy="3092673"/>
          </a:xfrm>
          <a:custGeom>
            <a:avLst/>
            <a:gdLst/>
            <a:ahLst/>
            <a:cxnLst/>
            <a:rect l="l" t="t" r="r" b="b"/>
            <a:pathLst>
              <a:path w="976577" h="3092673">
                <a:moveTo>
                  <a:pt x="0" y="0"/>
                </a:moveTo>
                <a:lnTo>
                  <a:pt x="976577" y="0"/>
                </a:lnTo>
                <a:lnTo>
                  <a:pt x="976577" y="3092673"/>
                </a:lnTo>
                <a:lnTo>
                  <a:pt x="0" y="3092673"/>
                </a:lnTo>
                <a:lnTo>
                  <a:pt x="0" y="0"/>
                </a:lnTo>
                <a:close/>
              </a:path>
            </a:pathLst>
          </a:custGeom>
          <a:blipFill>
            <a:blip r:embed="rId13">
              <a:extLst>
                <a:ext uri="{96DAC541-7B7A-43D3-8B79-37D633B846F1}">
                  <asvg:svgBlip xmlns:asvg="http://schemas.microsoft.com/office/drawing/2016/SVG/main" r:embed="rId14"/>
                </a:ext>
              </a:extLst>
            </a:blip>
            <a:stretch>
              <a:fillRect l="-178600" t="-2059"/>
            </a:stretch>
          </a:blipFill>
        </p:spPr>
        <p:txBody>
          <a:bodyPr/>
          <a:lstStyle/>
          <a:p>
            <a:endParaRPr lang="es-MX"/>
          </a:p>
        </p:txBody>
      </p:sp>
      <p:sp>
        <p:nvSpPr>
          <p:cNvPr id="9" name="Freeform 9"/>
          <p:cNvSpPr/>
          <p:nvPr/>
        </p:nvSpPr>
        <p:spPr>
          <a:xfrm rot="353897" flipV="1">
            <a:off x="10932057" y="1825172"/>
            <a:ext cx="4342219" cy="680728"/>
          </a:xfrm>
          <a:custGeom>
            <a:avLst/>
            <a:gdLst/>
            <a:ahLst/>
            <a:cxnLst/>
            <a:rect l="l" t="t" r="r" b="b"/>
            <a:pathLst>
              <a:path w="4342219" h="680728">
                <a:moveTo>
                  <a:pt x="0" y="680728"/>
                </a:moveTo>
                <a:lnTo>
                  <a:pt x="4342219" y="680728"/>
                </a:lnTo>
                <a:lnTo>
                  <a:pt x="4342219" y="0"/>
                </a:lnTo>
                <a:lnTo>
                  <a:pt x="0" y="0"/>
                </a:lnTo>
                <a:lnTo>
                  <a:pt x="0" y="680728"/>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a:p>
        </p:txBody>
      </p:sp>
      <p:sp>
        <p:nvSpPr>
          <p:cNvPr id="10" name="Freeform 10"/>
          <p:cNvSpPr/>
          <p:nvPr/>
        </p:nvSpPr>
        <p:spPr>
          <a:xfrm rot="-335758" flipH="1" flipV="1">
            <a:off x="3012550" y="1813954"/>
            <a:ext cx="4342219" cy="680728"/>
          </a:xfrm>
          <a:custGeom>
            <a:avLst/>
            <a:gdLst/>
            <a:ahLst/>
            <a:cxnLst/>
            <a:rect l="l" t="t" r="r" b="b"/>
            <a:pathLst>
              <a:path w="4342219" h="680728">
                <a:moveTo>
                  <a:pt x="4342219" y="680728"/>
                </a:moveTo>
                <a:lnTo>
                  <a:pt x="0" y="680728"/>
                </a:lnTo>
                <a:lnTo>
                  <a:pt x="0" y="0"/>
                </a:lnTo>
                <a:lnTo>
                  <a:pt x="4342219" y="0"/>
                </a:lnTo>
                <a:lnTo>
                  <a:pt x="4342219" y="680728"/>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a:p>
        </p:txBody>
      </p:sp>
      <p:sp>
        <p:nvSpPr>
          <p:cNvPr id="11" name="Freeform 11"/>
          <p:cNvSpPr/>
          <p:nvPr/>
        </p:nvSpPr>
        <p:spPr>
          <a:xfrm rot="5608374">
            <a:off x="8237745" y="3428189"/>
            <a:ext cx="1851459" cy="1296050"/>
          </a:xfrm>
          <a:custGeom>
            <a:avLst/>
            <a:gdLst/>
            <a:ahLst/>
            <a:cxnLst/>
            <a:rect l="l" t="t" r="r" b="b"/>
            <a:pathLst>
              <a:path w="1851459" h="1296050">
                <a:moveTo>
                  <a:pt x="0" y="0"/>
                </a:moveTo>
                <a:lnTo>
                  <a:pt x="1851459" y="0"/>
                </a:lnTo>
                <a:lnTo>
                  <a:pt x="1851459" y="1296049"/>
                </a:lnTo>
                <a:lnTo>
                  <a:pt x="0" y="1296049"/>
                </a:lnTo>
                <a:lnTo>
                  <a:pt x="0" y="0"/>
                </a:lnTo>
                <a:close/>
              </a:path>
            </a:pathLst>
          </a:custGeom>
          <a:blipFill>
            <a:blip r:embed="rId17">
              <a:extLst>
                <a:ext uri="{96DAC541-7B7A-43D3-8B79-37D633B846F1}">
                  <asvg:svgBlip xmlns:asvg="http://schemas.microsoft.com/office/drawing/2016/SVG/main" r:embed="rId18"/>
                </a:ext>
              </a:extLst>
            </a:blip>
            <a:stretch>
              <a:fillRect l="-162168" t="-48269"/>
            </a:stretch>
          </a:blipFill>
        </p:spPr>
        <p:txBody>
          <a:bodyPr/>
          <a:lstStyle/>
          <a:p>
            <a:endParaRPr lang="es-MX"/>
          </a:p>
        </p:txBody>
      </p:sp>
      <p:sp>
        <p:nvSpPr>
          <p:cNvPr id="12" name="Freeform 12"/>
          <p:cNvSpPr/>
          <p:nvPr/>
        </p:nvSpPr>
        <p:spPr>
          <a:xfrm rot="2014678" flipH="1">
            <a:off x="6710229" y="1481038"/>
            <a:ext cx="976577" cy="3092673"/>
          </a:xfrm>
          <a:custGeom>
            <a:avLst/>
            <a:gdLst/>
            <a:ahLst/>
            <a:cxnLst/>
            <a:rect l="l" t="t" r="r" b="b"/>
            <a:pathLst>
              <a:path w="976577" h="3092673">
                <a:moveTo>
                  <a:pt x="976577" y="0"/>
                </a:moveTo>
                <a:lnTo>
                  <a:pt x="0" y="0"/>
                </a:lnTo>
                <a:lnTo>
                  <a:pt x="0" y="3092673"/>
                </a:lnTo>
                <a:lnTo>
                  <a:pt x="976577" y="3092673"/>
                </a:lnTo>
                <a:lnTo>
                  <a:pt x="976577" y="0"/>
                </a:lnTo>
                <a:close/>
              </a:path>
            </a:pathLst>
          </a:custGeom>
          <a:blipFill>
            <a:blip r:embed="rId13">
              <a:extLst>
                <a:ext uri="{96DAC541-7B7A-43D3-8B79-37D633B846F1}">
                  <asvg:svgBlip xmlns:asvg="http://schemas.microsoft.com/office/drawing/2016/SVG/main" r:embed="rId14"/>
                </a:ext>
              </a:extLst>
            </a:blip>
            <a:stretch>
              <a:fillRect l="-178600" t="-2059"/>
            </a:stretch>
          </a:blipFill>
        </p:spPr>
        <p:txBody>
          <a:bodyPr/>
          <a:lstStyle/>
          <a:p>
            <a:endParaRPr lang="es-MX"/>
          </a:p>
        </p:txBody>
      </p:sp>
      <p:sp>
        <p:nvSpPr>
          <p:cNvPr id="13" name="Freeform 13"/>
          <p:cNvSpPr/>
          <p:nvPr/>
        </p:nvSpPr>
        <p:spPr>
          <a:xfrm>
            <a:off x="6734011" y="732447"/>
            <a:ext cx="4819978" cy="3437679"/>
          </a:xfrm>
          <a:custGeom>
            <a:avLst/>
            <a:gdLst/>
            <a:ahLst/>
            <a:cxnLst/>
            <a:rect l="l" t="t" r="r" b="b"/>
            <a:pathLst>
              <a:path w="4819978" h="3437679">
                <a:moveTo>
                  <a:pt x="0" y="0"/>
                </a:moveTo>
                <a:lnTo>
                  <a:pt x="4819978" y="0"/>
                </a:lnTo>
                <a:lnTo>
                  <a:pt x="4819978" y="3437678"/>
                </a:lnTo>
                <a:lnTo>
                  <a:pt x="0" y="3437678"/>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s-MX"/>
          </a:p>
        </p:txBody>
      </p:sp>
      <p:sp>
        <p:nvSpPr>
          <p:cNvPr id="14" name="TextBox 14"/>
          <p:cNvSpPr txBox="1"/>
          <p:nvPr/>
        </p:nvSpPr>
        <p:spPr>
          <a:xfrm>
            <a:off x="6734011" y="2114222"/>
            <a:ext cx="4819978" cy="590549"/>
          </a:xfrm>
          <a:prstGeom prst="rect">
            <a:avLst/>
          </a:prstGeom>
        </p:spPr>
        <p:txBody>
          <a:bodyPr lIns="0" tIns="0" rIns="0" bIns="0" rtlCol="0" anchor="t">
            <a:spAutoFit/>
          </a:bodyPr>
          <a:lstStyle/>
          <a:p>
            <a:pPr marL="0" lvl="0" indent="0" algn="ctr">
              <a:lnSpc>
                <a:spcPts val="4499"/>
              </a:lnSpc>
              <a:spcBef>
                <a:spcPct val="0"/>
              </a:spcBef>
            </a:pPr>
            <a:r>
              <a:rPr lang="en-US" sz="4499" spc="44">
                <a:solidFill>
                  <a:srgbClr val="373739"/>
                </a:solidFill>
                <a:latin typeface="Archivo Narrow"/>
                <a:ea typeface="Archivo Narrow"/>
                <a:cs typeface="Archivo Narrow"/>
                <a:sym typeface="Archivo Narrow"/>
              </a:rPr>
              <a:t>CARACTERISTICAS</a:t>
            </a:r>
          </a:p>
        </p:txBody>
      </p:sp>
      <p:sp>
        <p:nvSpPr>
          <p:cNvPr id="15" name="TextBox 15"/>
          <p:cNvSpPr txBox="1"/>
          <p:nvPr/>
        </p:nvSpPr>
        <p:spPr>
          <a:xfrm>
            <a:off x="14587903" y="4735684"/>
            <a:ext cx="2285360" cy="1539240"/>
          </a:xfrm>
          <a:prstGeom prst="rect">
            <a:avLst/>
          </a:prstGeom>
        </p:spPr>
        <p:txBody>
          <a:bodyPr lIns="0" tIns="0" rIns="0" bIns="0" rtlCol="0" anchor="t">
            <a:spAutoFit/>
          </a:bodyPr>
          <a:lstStyle/>
          <a:p>
            <a:pPr marL="323850" lvl="1" indent="-161925" algn="ctr">
              <a:lnSpc>
                <a:spcPts val="2055"/>
              </a:lnSpc>
              <a:spcBef>
                <a:spcPct val="0"/>
              </a:spcBef>
              <a:buFont typeface="Arial"/>
              <a:buChar char="•"/>
            </a:pPr>
            <a:r>
              <a:rPr lang="en-US" sz="1500">
                <a:solidFill>
                  <a:srgbClr val="373739"/>
                </a:solidFill>
                <a:latin typeface="Archivo Narrow"/>
                <a:ea typeface="Archivo Narrow"/>
                <a:cs typeface="Archivo Narrow"/>
                <a:sym typeface="Archivo Narrow"/>
              </a:rPr>
              <a:t>Pe</a:t>
            </a:r>
            <a:r>
              <a:rPr lang="en-US" sz="1500" u="none" strike="noStrike">
                <a:solidFill>
                  <a:srgbClr val="373739"/>
                </a:solidFill>
                <a:latin typeface="Archivo Narrow"/>
                <a:ea typeface="Archivo Narrow"/>
                <a:cs typeface="Archivo Narrow"/>
                <a:sym typeface="Archivo Narrow"/>
              </a:rPr>
              <a:t>rmite que diferentes clases respondan a un mismo método.</a:t>
            </a:r>
          </a:p>
          <a:p>
            <a:pPr marL="323850" lvl="1" indent="-161925" algn="ctr">
              <a:lnSpc>
                <a:spcPts val="2055"/>
              </a:lnSpc>
              <a:spcBef>
                <a:spcPct val="0"/>
              </a:spcBef>
              <a:buFont typeface="Arial"/>
              <a:buChar char="•"/>
            </a:pPr>
            <a:r>
              <a:rPr lang="en-US" sz="1500" u="none" strike="noStrike">
                <a:solidFill>
                  <a:srgbClr val="373739"/>
                </a:solidFill>
                <a:latin typeface="Archivo Narrow"/>
                <a:ea typeface="Archivo Narrow"/>
                <a:cs typeface="Archivo Narrow"/>
                <a:sym typeface="Archivo Narrow"/>
              </a:rPr>
              <a:t>Facilita escribir código genérico que funcione con distintos tipos de objetos.</a:t>
            </a:r>
          </a:p>
        </p:txBody>
      </p:sp>
      <p:sp>
        <p:nvSpPr>
          <p:cNvPr id="16" name="TextBox 16"/>
          <p:cNvSpPr txBox="1"/>
          <p:nvPr/>
        </p:nvSpPr>
        <p:spPr>
          <a:xfrm>
            <a:off x="11294611" y="5750096"/>
            <a:ext cx="2285360" cy="1796415"/>
          </a:xfrm>
          <a:prstGeom prst="rect">
            <a:avLst/>
          </a:prstGeom>
        </p:spPr>
        <p:txBody>
          <a:bodyPr lIns="0" tIns="0" rIns="0" bIns="0" rtlCol="0" anchor="t">
            <a:spAutoFit/>
          </a:bodyPr>
          <a:lstStyle/>
          <a:p>
            <a:pPr algn="ctr">
              <a:lnSpc>
                <a:spcPts val="2055"/>
              </a:lnSpc>
              <a:spcBef>
                <a:spcPct val="0"/>
              </a:spcBef>
            </a:pPr>
            <a:r>
              <a:rPr lang="en-US" sz="1500">
                <a:solidFill>
                  <a:srgbClr val="373739"/>
                </a:solidFill>
                <a:latin typeface="Archivo Narrow"/>
                <a:ea typeface="Archivo Narrow"/>
                <a:cs typeface="Archivo Narrow"/>
                <a:sym typeface="Archivo Narrow"/>
              </a:rPr>
              <a:t>Ocurre cuando una subclase redefine un método de la superclase.</a:t>
            </a:r>
          </a:p>
          <a:p>
            <a:pPr marL="0" lvl="0" indent="0" algn="ctr">
              <a:lnSpc>
                <a:spcPts val="2055"/>
              </a:lnSpc>
              <a:spcBef>
                <a:spcPct val="0"/>
              </a:spcBef>
            </a:pPr>
            <a:r>
              <a:rPr lang="en-US" sz="1500">
                <a:solidFill>
                  <a:srgbClr val="373739"/>
                </a:solidFill>
                <a:latin typeface="Archivo Narrow"/>
                <a:ea typeface="Archivo Narrow"/>
                <a:cs typeface="Archivo Narrow"/>
                <a:sym typeface="Archivo Narrow"/>
              </a:rPr>
              <a:t>El método ejecutado se determina en tiempo de ejecución, según el tipo real del objeto.</a:t>
            </a:r>
          </a:p>
        </p:txBody>
      </p:sp>
      <p:sp>
        <p:nvSpPr>
          <p:cNvPr id="17" name="TextBox 17"/>
          <p:cNvSpPr txBox="1"/>
          <p:nvPr/>
        </p:nvSpPr>
        <p:spPr>
          <a:xfrm>
            <a:off x="14587903" y="3945076"/>
            <a:ext cx="2285360" cy="327660"/>
          </a:xfrm>
          <a:prstGeom prst="rect">
            <a:avLst/>
          </a:prstGeom>
        </p:spPr>
        <p:txBody>
          <a:bodyPr lIns="0" tIns="0" rIns="0" bIns="0" rtlCol="0" anchor="t">
            <a:spAutoFit/>
          </a:bodyPr>
          <a:lstStyle/>
          <a:p>
            <a:pPr marL="0" lvl="0" indent="0" algn="ctr">
              <a:lnSpc>
                <a:spcPts val="2400"/>
              </a:lnSpc>
              <a:spcBef>
                <a:spcPct val="0"/>
              </a:spcBef>
            </a:pPr>
            <a:r>
              <a:rPr lang="en-US" sz="2400" spc="24">
                <a:solidFill>
                  <a:srgbClr val="373739"/>
                </a:solidFill>
                <a:latin typeface="Archivo Narrow"/>
                <a:ea typeface="Archivo Narrow"/>
                <a:cs typeface="Archivo Narrow"/>
                <a:sym typeface="Archivo Narrow"/>
              </a:rPr>
              <a:t>INTERFAZ COMUN</a:t>
            </a:r>
          </a:p>
        </p:txBody>
      </p:sp>
      <p:sp>
        <p:nvSpPr>
          <p:cNvPr id="18" name="TextBox 18"/>
          <p:cNvSpPr txBox="1"/>
          <p:nvPr/>
        </p:nvSpPr>
        <p:spPr>
          <a:xfrm>
            <a:off x="11294611" y="4783276"/>
            <a:ext cx="2285360" cy="937260"/>
          </a:xfrm>
          <a:prstGeom prst="rect">
            <a:avLst/>
          </a:prstGeom>
        </p:spPr>
        <p:txBody>
          <a:bodyPr lIns="0" tIns="0" rIns="0" bIns="0" rtlCol="0" anchor="t">
            <a:spAutoFit/>
          </a:bodyPr>
          <a:lstStyle/>
          <a:p>
            <a:pPr marL="0" lvl="0" indent="0" algn="ctr">
              <a:lnSpc>
                <a:spcPts val="2400"/>
              </a:lnSpc>
              <a:spcBef>
                <a:spcPct val="0"/>
              </a:spcBef>
            </a:pPr>
            <a:r>
              <a:rPr lang="en-US" sz="2400" spc="24">
                <a:solidFill>
                  <a:srgbClr val="373739"/>
                </a:solidFill>
                <a:latin typeface="Archivo Narrow"/>
                <a:ea typeface="Archivo Narrow"/>
                <a:cs typeface="Archivo Narrow"/>
                <a:sym typeface="Archivo Narrow"/>
              </a:rPr>
              <a:t>SOBRE ESCRITURA DE METODOS</a:t>
            </a:r>
          </a:p>
        </p:txBody>
      </p:sp>
      <p:sp>
        <p:nvSpPr>
          <p:cNvPr id="19" name="TextBox 19"/>
          <p:cNvSpPr txBox="1"/>
          <p:nvPr/>
        </p:nvSpPr>
        <p:spPr>
          <a:xfrm>
            <a:off x="15475931" y="6741134"/>
            <a:ext cx="509303" cy="587576"/>
          </a:xfrm>
          <a:prstGeom prst="rect">
            <a:avLst/>
          </a:prstGeom>
        </p:spPr>
        <p:txBody>
          <a:bodyPr lIns="0" tIns="0" rIns="0" bIns="0" rtlCol="0" anchor="t">
            <a:spAutoFit/>
          </a:bodyPr>
          <a:lstStyle/>
          <a:p>
            <a:pPr marL="0" lvl="0" indent="0" algn="ctr">
              <a:lnSpc>
                <a:spcPts val="4382"/>
              </a:lnSpc>
              <a:spcBef>
                <a:spcPct val="0"/>
              </a:spcBef>
            </a:pPr>
            <a:r>
              <a:rPr lang="en-US" sz="4382" spc="219">
                <a:solidFill>
                  <a:srgbClr val="373739"/>
                </a:solidFill>
                <a:latin typeface="Archivo Narrow"/>
                <a:ea typeface="Archivo Narrow"/>
                <a:cs typeface="Archivo Narrow"/>
                <a:sym typeface="Archivo Narrow"/>
              </a:rPr>
              <a:t>5</a:t>
            </a:r>
          </a:p>
        </p:txBody>
      </p:sp>
      <p:sp>
        <p:nvSpPr>
          <p:cNvPr id="20" name="TextBox 20"/>
          <p:cNvSpPr txBox="1"/>
          <p:nvPr/>
        </p:nvSpPr>
        <p:spPr>
          <a:xfrm>
            <a:off x="12182640" y="7884134"/>
            <a:ext cx="509303" cy="587576"/>
          </a:xfrm>
          <a:prstGeom prst="rect">
            <a:avLst/>
          </a:prstGeom>
        </p:spPr>
        <p:txBody>
          <a:bodyPr lIns="0" tIns="0" rIns="0" bIns="0" rtlCol="0" anchor="t">
            <a:spAutoFit/>
          </a:bodyPr>
          <a:lstStyle/>
          <a:p>
            <a:pPr marL="0" lvl="0" indent="0" algn="ctr">
              <a:lnSpc>
                <a:spcPts val="4382"/>
              </a:lnSpc>
              <a:spcBef>
                <a:spcPct val="0"/>
              </a:spcBef>
            </a:pPr>
            <a:r>
              <a:rPr lang="en-US" sz="4382" spc="219">
                <a:solidFill>
                  <a:srgbClr val="373739"/>
                </a:solidFill>
                <a:latin typeface="Archivo Narrow"/>
                <a:ea typeface="Archivo Narrow"/>
                <a:cs typeface="Archivo Narrow"/>
                <a:sym typeface="Archivo Narrow"/>
              </a:rPr>
              <a:t>4</a:t>
            </a:r>
          </a:p>
        </p:txBody>
      </p:sp>
      <p:sp>
        <p:nvSpPr>
          <p:cNvPr id="21" name="TextBox 21"/>
          <p:cNvSpPr txBox="1"/>
          <p:nvPr/>
        </p:nvSpPr>
        <p:spPr>
          <a:xfrm>
            <a:off x="8001320" y="6702596"/>
            <a:ext cx="2285360" cy="1796415"/>
          </a:xfrm>
          <a:prstGeom prst="rect">
            <a:avLst/>
          </a:prstGeom>
        </p:spPr>
        <p:txBody>
          <a:bodyPr lIns="0" tIns="0" rIns="0" bIns="0" rtlCol="0" anchor="t">
            <a:spAutoFit/>
          </a:bodyPr>
          <a:lstStyle/>
          <a:p>
            <a:pPr marL="323850" lvl="1" indent="-161925" algn="ctr">
              <a:lnSpc>
                <a:spcPts val="2055"/>
              </a:lnSpc>
              <a:spcBef>
                <a:spcPct val="0"/>
              </a:spcBef>
              <a:buFont typeface="Arial"/>
              <a:buChar char="•"/>
            </a:pPr>
            <a:r>
              <a:rPr lang="en-US" sz="1500">
                <a:solidFill>
                  <a:srgbClr val="373739"/>
                </a:solidFill>
                <a:latin typeface="Archivo Narrow"/>
                <a:ea typeface="Archivo Narrow"/>
                <a:cs typeface="Archivo Narrow"/>
                <a:sym typeface="Archivo Narrow"/>
              </a:rPr>
              <a:t>Ocur</a:t>
            </a:r>
            <a:r>
              <a:rPr lang="en-US" sz="1500" u="none" strike="noStrike">
                <a:solidFill>
                  <a:srgbClr val="373739"/>
                </a:solidFill>
                <a:latin typeface="Archivo Narrow"/>
                <a:ea typeface="Archivo Narrow"/>
                <a:cs typeface="Archivo Narrow"/>
                <a:sym typeface="Archivo Narrow"/>
              </a:rPr>
              <a:t>re cuando un método tiene el mismo nombre pero distintos parámetros dentro de la misma clase.</a:t>
            </a:r>
          </a:p>
          <a:p>
            <a:pPr marL="323850" lvl="1" indent="-161925" algn="ctr">
              <a:lnSpc>
                <a:spcPts val="2055"/>
              </a:lnSpc>
              <a:spcBef>
                <a:spcPct val="0"/>
              </a:spcBef>
              <a:buFont typeface="Arial"/>
              <a:buChar char="•"/>
            </a:pPr>
            <a:r>
              <a:rPr lang="en-US" sz="1500" u="none" strike="noStrike">
                <a:solidFill>
                  <a:srgbClr val="373739"/>
                </a:solidFill>
                <a:latin typeface="Archivo Narrow"/>
                <a:ea typeface="Archivo Narrow"/>
                <a:cs typeface="Archivo Narrow"/>
                <a:sym typeface="Archivo Narrow"/>
              </a:rPr>
              <a:t>Se decide cuál usar en tiempo de compilación.</a:t>
            </a:r>
          </a:p>
          <a:p>
            <a:pPr marL="0" lvl="0" indent="0" algn="ctr">
              <a:lnSpc>
                <a:spcPts val="2055"/>
              </a:lnSpc>
              <a:spcBef>
                <a:spcPct val="0"/>
              </a:spcBef>
            </a:pPr>
            <a:endParaRPr lang="en-US" sz="1500" u="none" strike="noStrike">
              <a:solidFill>
                <a:srgbClr val="373739"/>
              </a:solidFill>
              <a:latin typeface="Archivo Narrow"/>
              <a:ea typeface="Archivo Narrow"/>
              <a:cs typeface="Archivo Narrow"/>
              <a:sym typeface="Archivo Narrow"/>
            </a:endParaRPr>
          </a:p>
        </p:txBody>
      </p:sp>
      <p:sp>
        <p:nvSpPr>
          <p:cNvPr id="22" name="TextBox 22"/>
          <p:cNvSpPr txBox="1"/>
          <p:nvPr/>
        </p:nvSpPr>
        <p:spPr>
          <a:xfrm>
            <a:off x="8001320" y="5888176"/>
            <a:ext cx="2285360" cy="632460"/>
          </a:xfrm>
          <a:prstGeom prst="rect">
            <a:avLst/>
          </a:prstGeom>
        </p:spPr>
        <p:txBody>
          <a:bodyPr lIns="0" tIns="0" rIns="0" bIns="0" rtlCol="0" anchor="t">
            <a:spAutoFit/>
          </a:bodyPr>
          <a:lstStyle/>
          <a:p>
            <a:pPr marL="0" lvl="0" indent="0" algn="ctr">
              <a:lnSpc>
                <a:spcPts val="2400"/>
              </a:lnSpc>
              <a:spcBef>
                <a:spcPct val="0"/>
              </a:spcBef>
            </a:pPr>
            <a:r>
              <a:rPr lang="en-US" sz="2400" spc="24">
                <a:solidFill>
                  <a:srgbClr val="373739"/>
                </a:solidFill>
                <a:latin typeface="Archivo Narrow"/>
                <a:ea typeface="Archivo Narrow"/>
                <a:cs typeface="Archivo Narrow"/>
                <a:sym typeface="Archivo Narrow"/>
              </a:rPr>
              <a:t>SIBRECARGA DE METODOS</a:t>
            </a:r>
          </a:p>
        </p:txBody>
      </p:sp>
      <p:sp>
        <p:nvSpPr>
          <p:cNvPr id="23" name="TextBox 23"/>
          <p:cNvSpPr txBox="1"/>
          <p:nvPr/>
        </p:nvSpPr>
        <p:spPr>
          <a:xfrm>
            <a:off x="4708028" y="6007271"/>
            <a:ext cx="2285360" cy="1282065"/>
          </a:xfrm>
          <a:prstGeom prst="rect">
            <a:avLst/>
          </a:prstGeom>
        </p:spPr>
        <p:txBody>
          <a:bodyPr lIns="0" tIns="0" rIns="0" bIns="0" rtlCol="0" anchor="t">
            <a:spAutoFit/>
          </a:bodyPr>
          <a:lstStyle/>
          <a:p>
            <a:pPr marL="0" lvl="0" indent="0" algn="ctr">
              <a:lnSpc>
                <a:spcPts val="2055"/>
              </a:lnSpc>
              <a:spcBef>
                <a:spcPct val="0"/>
              </a:spcBef>
            </a:pPr>
            <a:r>
              <a:rPr lang="en-US" sz="1500" dirty="0">
                <a:solidFill>
                  <a:srgbClr val="373739"/>
                </a:solidFill>
                <a:latin typeface="Archivo Narrow"/>
                <a:ea typeface="Archivo Narrow"/>
                <a:cs typeface="Archivo Narrow"/>
                <a:sym typeface="Archivo Narrow"/>
              </a:rPr>
              <a:t>El</a:t>
            </a:r>
            <a:r>
              <a:rPr lang="en-US" sz="1500" u="none" strike="noStrike" dirty="0">
                <a:solidFill>
                  <a:srgbClr val="373739"/>
                </a:solidFill>
                <a:latin typeface="Archivo Narrow"/>
                <a:ea typeface="Archivo Narrow"/>
                <a:cs typeface="Archivo Narrow"/>
                <a:sym typeface="Archivo Narrow"/>
              </a:rPr>
              <a:t> </a:t>
            </a:r>
            <a:r>
              <a:rPr lang="en-US" sz="1500" u="none" strike="noStrike" dirty="0" err="1">
                <a:solidFill>
                  <a:srgbClr val="373739"/>
                </a:solidFill>
                <a:latin typeface="Archivo Narrow"/>
                <a:ea typeface="Archivo Narrow"/>
                <a:cs typeface="Archivo Narrow"/>
                <a:sym typeface="Archivo Narrow"/>
              </a:rPr>
              <a:t>polimorfismo</a:t>
            </a:r>
            <a:r>
              <a:rPr lang="en-US" sz="1500" u="none" strike="noStrike" dirty="0">
                <a:solidFill>
                  <a:srgbClr val="373739"/>
                </a:solidFill>
                <a:latin typeface="Archivo Narrow"/>
                <a:ea typeface="Archivo Narrow"/>
                <a:cs typeface="Archivo Narrow"/>
                <a:sym typeface="Archivo Narrow"/>
              </a:rPr>
              <a:t> </a:t>
            </a:r>
            <a:r>
              <a:rPr lang="en-US" sz="1500" u="none" strike="noStrike" dirty="0" err="1">
                <a:solidFill>
                  <a:srgbClr val="373739"/>
                </a:solidFill>
                <a:latin typeface="Archivo Narrow"/>
                <a:ea typeface="Archivo Narrow"/>
                <a:cs typeface="Archivo Narrow"/>
                <a:sym typeface="Archivo Narrow"/>
              </a:rPr>
              <a:t>en</a:t>
            </a:r>
            <a:r>
              <a:rPr lang="en-US" sz="1500" u="none" strike="noStrike" dirty="0">
                <a:solidFill>
                  <a:srgbClr val="373739"/>
                </a:solidFill>
                <a:latin typeface="Archivo Narrow"/>
                <a:ea typeface="Archivo Narrow"/>
                <a:cs typeface="Archivo Narrow"/>
                <a:sym typeface="Archivo Narrow"/>
              </a:rPr>
              <a:t> </a:t>
            </a:r>
            <a:r>
              <a:rPr lang="en-US" sz="1500" u="none" strike="noStrike" dirty="0" err="1">
                <a:solidFill>
                  <a:srgbClr val="373739"/>
                </a:solidFill>
                <a:latin typeface="Archivo Narrow"/>
                <a:ea typeface="Archivo Narrow"/>
                <a:cs typeface="Archivo Narrow"/>
                <a:sym typeface="Archivo Narrow"/>
              </a:rPr>
              <a:t>tiempo</a:t>
            </a:r>
            <a:r>
              <a:rPr lang="en-US" sz="1500" u="none" strike="noStrike" dirty="0">
                <a:solidFill>
                  <a:srgbClr val="373739"/>
                </a:solidFill>
                <a:latin typeface="Archivo Narrow"/>
                <a:ea typeface="Archivo Narrow"/>
                <a:cs typeface="Archivo Narrow"/>
                <a:sym typeface="Archivo Narrow"/>
              </a:rPr>
              <a:t> de </a:t>
            </a:r>
            <a:r>
              <a:rPr lang="en-US" sz="1500" u="none" strike="noStrike" dirty="0" err="1">
                <a:solidFill>
                  <a:srgbClr val="373739"/>
                </a:solidFill>
                <a:latin typeface="Archivo Narrow"/>
                <a:ea typeface="Archivo Narrow"/>
                <a:cs typeface="Archivo Narrow"/>
                <a:sym typeface="Archivo Narrow"/>
              </a:rPr>
              <a:t>ejecución</a:t>
            </a:r>
            <a:r>
              <a:rPr lang="en-US" sz="1500" u="none" strike="noStrike" dirty="0">
                <a:solidFill>
                  <a:srgbClr val="373739"/>
                </a:solidFill>
                <a:latin typeface="Archivo Narrow"/>
                <a:ea typeface="Archivo Narrow"/>
                <a:cs typeface="Archivo Narrow"/>
                <a:sym typeface="Archivo Narrow"/>
              </a:rPr>
              <a:t> </a:t>
            </a:r>
            <a:r>
              <a:rPr lang="en-US" sz="1500" u="none" strike="noStrike" dirty="0" err="1">
                <a:solidFill>
                  <a:srgbClr val="373739"/>
                </a:solidFill>
                <a:latin typeface="Archivo Narrow"/>
                <a:ea typeface="Archivo Narrow"/>
                <a:cs typeface="Archivo Narrow"/>
                <a:sym typeface="Archivo Narrow"/>
              </a:rPr>
              <a:t>requiere</a:t>
            </a:r>
            <a:r>
              <a:rPr lang="en-US" sz="1500" u="none" strike="noStrike" dirty="0">
                <a:solidFill>
                  <a:srgbClr val="373739"/>
                </a:solidFill>
                <a:latin typeface="Archivo Narrow"/>
                <a:ea typeface="Archivo Narrow"/>
                <a:cs typeface="Archivo Narrow"/>
                <a:sym typeface="Archivo Narrow"/>
              </a:rPr>
              <a:t> </a:t>
            </a:r>
            <a:r>
              <a:rPr lang="en-US" sz="1500" u="none" strike="noStrike" dirty="0" err="1">
                <a:solidFill>
                  <a:srgbClr val="373739"/>
                </a:solidFill>
                <a:latin typeface="Archivo Narrow"/>
                <a:ea typeface="Archivo Narrow"/>
                <a:cs typeface="Archivo Narrow"/>
                <a:sym typeface="Archivo Narrow"/>
              </a:rPr>
              <a:t>que</a:t>
            </a:r>
            <a:r>
              <a:rPr lang="en-US" sz="1500" u="none" strike="noStrike" dirty="0">
                <a:solidFill>
                  <a:srgbClr val="373739"/>
                </a:solidFill>
                <a:latin typeface="Archivo Narrow"/>
                <a:ea typeface="Archivo Narrow"/>
                <a:cs typeface="Archivo Narrow"/>
                <a:sym typeface="Archivo Narrow"/>
              </a:rPr>
              <a:t> las </a:t>
            </a:r>
            <a:r>
              <a:rPr lang="en-US" sz="1500" u="none" strike="noStrike" dirty="0" err="1">
                <a:solidFill>
                  <a:srgbClr val="373739"/>
                </a:solidFill>
                <a:latin typeface="Archivo Narrow"/>
                <a:ea typeface="Archivo Narrow"/>
                <a:cs typeface="Archivo Narrow"/>
                <a:sym typeface="Archivo Narrow"/>
              </a:rPr>
              <a:t>clases</a:t>
            </a:r>
            <a:r>
              <a:rPr lang="en-US" sz="1500" u="none" strike="noStrike" dirty="0">
                <a:solidFill>
                  <a:srgbClr val="373739"/>
                </a:solidFill>
                <a:latin typeface="Archivo Narrow"/>
                <a:ea typeface="Archivo Narrow"/>
                <a:cs typeface="Archivo Narrow"/>
                <a:sym typeface="Archivo Narrow"/>
              </a:rPr>
              <a:t> </a:t>
            </a:r>
            <a:r>
              <a:rPr lang="en-US" sz="1500" u="none" strike="noStrike" dirty="0" err="1">
                <a:solidFill>
                  <a:srgbClr val="373739"/>
                </a:solidFill>
                <a:latin typeface="Archivo Narrow"/>
                <a:ea typeface="Archivo Narrow"/>
                <a:cs typeface="Archivo Narrow"/>
                <a:sym typeface="Archivo Narrow"/>
              </a:rPr>
              <a:t>estén</a:t>
            </a:r>
            <a:r>
              <a:rPr lang="en-US" sz="1500" u="none" strike="noStrike" dirty="0">
                <a:solidFill>
                  <a:srgbClr val="373739"/>
                </a:solidFill>
                <a:latin typeface="Archivo Narrow"/>
                <a:ea typeface="Archivo Narrow"/>
                <a:cs typeface="Archivo Narrow"/>
                <a:sym typeface="Archivo Narrow"/>
              </a:rPr>
              <a:t> </a:t>
            </a:r>
            <a:r>
              <a:rPr lang="en-US" sz="1500" u="none" strike="noStrike" dirty="0" err="1">
                <a:solidFill>
                  <a:srgbClr val="373739"/>
                </a:solidFill>
                <a:latin typeface="Archivo Narrow"/>
                <a:ea typeface="Archivo Narrow"/>
                <a:cs typeface="Archivo Narrow"/>
                <a:sym typeface="Archivo Narrow"/>
              </a:rPr>
              <a:t>relacionadas</a:t>
            </a:r>
            <a:r>
              <a:rPr lang="en-US" sz="1500" u="none" strike="noStrike" dirty="0">
                <a:solidFill>
                  <a:srgbClr val="373739"/>
                </a:solidFill>
                <a:latin typeface="Archivo Narrow"/>
                <a:ea typeface="Archivo Narrow"/>
                <a:cs typeface="Archivo Narrow"/>
                <a:sym typeface="Archivo Narrow"/>
              </a:rPr>
              <a:t> </a:t>
            </a:r>
            <a:r>
              <a:rPr lang="en-US" sz="1500" u="none" strike="noStrike" dirty="0" err="1">
                <a:solidFill>
                  <a:srgbClr val="373739"/>
                </a:solidFill>
                <a:latin typeface="Archivo Narrow"/>
                <a:ea typeface="Archivo Narrow"/>
                <a:cs typeface="Archivo Narrow"/>
                <a:sym typeface="Archivo Narrow"/>
              </a:rPr>
              <a:t>por</a:t>
            </a:r>
            <a:r>
              <a:rPr lang="en-US" sz="1500" u="none" strike="noStrike" dirty="0">
                <a:solidFill>
                  <a:srgbClr val="373739"/>
                </a:solidFill>
                <a:latin typeface="Archivo Narrow"/>
                <a:ea typeface="Archivo Narrow"/>
                <a:cs typeface="Archivo Narrow"/>
                <a:sym typeface="Archivo Narrow"/>
              </a:rPr>
              <a:t> </a:t>
            </a:r>
            <a:r>
              <a:rPr lang="en-US" sz="1500" u="none" strike="noStrike" dirty="0" err="1">
                <a:solidFill>
                  <a:srgbClr val="373739"/>
                </a:solidFill>
                <a:latin typeface="Archivo Narrow"/>
                <a:ea typeface="Archivo Narrow"/>
                <a:cs typeface="Archivo Narrow"/>
                <a:sym typeface="Archivo Narrow"/>
              </a:rPr>
              <a:t>herencia</a:t>
            </a:r>
            <a:r>
              <a:rPr lang="en-US" sz="1500" u="none" strike="noStrike" dirty="0">
                <a:solidFill>
                  <a:srgbClr val="373739"/>
                </a:solidFill>
                <a:latin typeface="Archivo Narrow"/>
                <a:ea typeface="Archivo Narrow"/>
                <a:cs typeface="Archivo Narrow"/>
                <a:sym typeface="Archivo Narrow"/>
              </a:rPr>
              <a:t> o </a:t>
            </a:r>
            <a:r>
              <a:rPr lang="en-US" sz="1500" u="none" strike="noStrike" dirty="0" err="1">
                <a:solidFill>
                  <a:srgbClr val="373739"/>
                </a:solidFill>
                <a:latin typeface="Archivo Narrow"/>
                <a:ea typeface="Archivo Narrow"/>
                <a:cs typeface="Archivo Narrow"/>
                <a:sym typeface="Archivo Narrow"/>
              </a:rPr>
              <a:t>implementen</a:t>
            </a:r>
            <a:r>
              <a:rPr lang="en-US" sz="1500" u="none" strike="noStrike" dirty="0">
                <a:solidFill>
                  <a:srgbClr val="373739"/>
                </a:solidFill>
                <a:latin typeface="Archivo Narrow"/>
                <a:ea typeface="Archivo Narrow"/>
                <a:cs typeface="Archivo Narrow"/>
                <a:sym typeface="Archivo Narrow"/>
              </a:rPr>
              <a:t> interfaces.</a:t>
            </a:r>
          </a:p>
        </p:txBody>
      </p:sp>
      <p:sp>
        <p:nvSpPr>
          <p:cNvPr id="24" name="TextBox 24"/>
          <p:cNvSpPr txBox="1"/>
          <p:nvPr/>
        </p:nvSpPr>
        <p:spPr>
          <a:xfrm>
            <a:off x="4708028" y="4783276"/>
            <a:ext cx="2285360" cy="937260"/>
          </a:xfrm>
          <a:prstGeom prst="rect">
            <a:avLst/>
          </a:prstGeom>
        </p:spPr>
        <p:txBody>
          <a:bodyPr lIns="0" tIns="0" rIns="0" bIns="0" rtlCol="0" anchor="t">
            <a:spAutoFit/>
          </a:bodyPr>
          <a:lstStyle/>
          <a:p>
            <a:pPr algn="ctr">
              <a:lnSpc>
                <a:spcPts val="2400"/>
              </a:lnSpc>
              <a:spcBef>
                <a:spcPct val="0"/>
              </a:spcBef>
            </a:pPr>
            <a:r>
              <a:rPr lang="en-US" sz="2400" spc="24">
                <a:solidFill>
                  <a:srgbClr val="373739"/>
                </a:solidFill>
                <a:latin typeface="Archivo Narrow"/>
                <a:ea typeface="Archivo Narrow"/>
                <a:cs typeface="Archivo Narrow"/>
                <a:sym typeface="Archivo Narrow"/>
              </a:rPr>
              <a:t>SE BASA EN H</a:t>
            </a:r>
            <a:r>
              <a:rPr lang="en-US" sz="2400" u="none" strike="noStrike" spc="24">
                <a:solidFill>
                  <a:srgbClr val="373739"/>
                </a:solidFill>
                <a:latin typeface="Archivo Narrow"/>
                <a:ea typeface="Archivo Narrow"/>
                <a:cs typeface="Archivo Narrow"/>
                <a:sym typeface="Archivo Narrow"/>
              </a:rPr>
              <a:t>ERENCIA Y/O INTERFACES</a:t>
            </a:r>
          </a:p>
        </p:txBody>
      </p:sp>
      <p:sp>
        <p:nvSpPr>
          <p:cNvPr id="25" name="TextBox 25"/>
          <p:cNvSpPr txBox="1"/>
          <p:nvPr/>
        </p:nvSpPr>
        <p:spPr>
          <a:xfrm>
            <a:off x="5596057" y="7884134"/>
            <a:ext cx="509303" cy="587576"/>
          </a:xfrm>
          <a:prstGeom prst="rect">
            <a:avLst/>
          </a:prstGeom>
        </p:spPr>
        <p:txBody>
          <a:bodyPr lIns="0" tIns="0" rIns="0" bIns="0" rtlCol="0" anchor="t">
            <a:spAutoFit/>
          </a:bodyPr>
          <a:lstStyle/>
          <a:p>
            <a:pPr marL="0" lvl="0" indent="0" algn="ctr">
              <a:lnSpc>
                <a:spcPts val="4382"/>
              </a:lnSpc>
              <a:spcBef>
                <a:spcPct val="0"/>
              </a:spcBef>
            </a:pPr>
            <a:r>
              <a:rPr lang="en-US" sz="4382" spc="219">
                <a:solidFill>
                  <a:srgbClr val="373739"/>
                </a:solidFill>
                <a:latin typeface="Archivo Narrow"/>
                <a:ea typeface="Archivo Narrow"/>
                <a:cs typeface="Archivo Narrow"/>
                <a:sym typeface="Archivo Narrow"/>
              </a:rPr>
              <a:t>2</a:t>
            </a:r>
          </a:p>
        </p:txBody>
      </p:sp>
      <p:sp>
        <p:nvSpPr>
          <p:cNvPr id="26" name="TextBox 26"/>
          <p:cNvSpPr txBox="1"/>
          <p:nvPr/>
        </p:nvSpPr>
        <p:spPr>
          <a:xfrm>
            <a:off x="1414737" y="4735684"/>
            <a:ext cx="2285360" cy="1539240"/>
          </a:xfrm>
          <a:prstGeom prst="rect">
            <a:avLst/>
          </a:prstGeom>
        </p:spPr>
        <p:txBody>
          <a:bodyPr lIns="0" tIns="0" rIns="0" bIns="0" rtlCol="0" anchor="t">
            <a:spAutoFit/>
          </a:bodyPr>
          <a:lstStyle/>
          <a:p>
            <a:pPr algn="ctr">
              <a:lnSpc>
                <a:spcPts val="2055"/>
              </a:lnSpc>
              <a:spcBef>
                <a:spcPct val="0"/>
              </a:spcBef>
            </a:pPr>
            <a:r>
              <a:rPr lang="en-US" sz="1500">
                <a:solidFill>
                  <a:srgbClr val="373739"/>
                </a:solidFill>
                <a:latin typeface="Archivo Narrow"/>
                <a:ea typeface="Archivo Narrow"/>
                <a:cs typeface="Archivo Narrow"/>
                <a:sym typeface="Archivo Narrow"/>
              </a:rPr>
              <a:t>Un método puede comportarse de manera diferente según el objeto o parámetros.</a:t>
            </a:r>
          </a:p>
          <a:p>
            <a:pPr marL="0" lvl="0" indent="0" algn="ctr">
              <a:lnSpc>
                <a:spcPts val="2055"/>
              </a:lnSpc>
              <a:spcBef>
                <a:spcPct val="0"/>
              </a:spcBef>
            </a:pPr>
            <a:r>
              <a:rPr lang="en-US" sz="1500">
                <a:solidFill>
                  <a:srgbClr val="373739"/>
                </a:solidFill>
                <a:latin typeface="Archivo Narrow"/>
                <a:ea typeface="Archivo Narrow"/>
                <a:cs typeface="Archivo Narrow"/>
                <a:sym typeface="Archivo Narrow"/>
              </a:rPr>
              <a:t>Permite que un mensaje sea interpretado de diversas formas según la clase receptora.</a:t>
            </a:r>
          </a:p>
        </p:txBody>
      </p:sp>
      <p:sp>
        <p:nvSpPr>
          <p:cNvPr id="27" name="TextBox 27"/>
          <p:cNvSpPr txBox="1"/>
          <p:nvPr/>
        </p:nvSpPr>
        <p:spPr>
          <a:xfrm>
            <a:off x="1414737" y="3945076"/>
            <a:ext cx="2285360" cy="327660"/>
          </a:xfrm>
          <a:prstGeom prst="rect">
            <a:avLst/>
          </a:prstGeom>
        </p:spPr>
        <p:txBody>
          <a:bodyPr lIns="0" tIns="0" rIns="0" bIns="0" rtlCol="0" anchor="t">
            <a:spAutoFit/>
          </a:bodyPr>
          <a:lstStyle/>
          <a:p>
            <a:pPr marL="0" lvl="0" indent="0" algn="ctr">
              <a:lnSpc>
                <a:spcPts val="2400"/>
              </a:lnSpc>
              <a:spcBef>
                <a:spcPct val="0"/>
              </a:spcBef>
            </a:pPr>
            <a:r>
              <a:rPr lang="en-US" sz="2400" spc="24">
                <a:solidFill>
                  <a:srgbClr val="373739"/>
                </a:solidFill>
                <a:latin typeface="Archivo Narrow"/>
                <a:ea typeface="Archivo Narrow"/>
                <a:cs typeface="Archivo Narrow"/>
                <a:sym typeface="Archivo Narrow"/>
              </a:rPr>
              <a:t>MULTI FORMAS</a:t>
            </a:r>
          </a:p>
        </p:txBody>
      </p:sp>
      <p:sp>
        <p:nvSpPr>
          <p:cNvPr id="28" name="TextBox 28"/>
          <p:cNvSpPr txBox="1"/>
          <p:nvPr/>
        </p:nvSpPr>
        <p:spPr>
          <a:xfrm>
            <a:off x="2302766" y="6741134"/>
            <a:ext cx="509303" cy="587576"/>
          </a:xfrm>
          <a:prstGeom prst="rect">
            <a:avLst/>
          </a:prstGeom>
        </p:spPr>
        <p:txBody>
          <a:bodyPr lIns="0" tIns="0" rIns="0" bIns="0" rtlCol="0" anchor="t">
            <a:spAutoFit/>
          </a:bodyPr>
          <a:lstStyle/>
          <a:p>
            <a:pPr marL="0" lvl="0" indent="0" algn="ctr">
              <a:lnSpc>
                <a:spcPts val="4382"/>
              </a:lnSpc>
              <a:spcBef>
                <a:spcPct val="0"/>
              </a:spcBef>
            </a:pPr>
            <a:r>
              <a:rPr lang="en-US" sz="4382" spc="219">
                <a:solidFill>
                  <a:srgbClr val="373739"/>
                </a:solidFill>
                <a:latin typeface="Archivo Narrow"/>
                <a:ea typeface="Archivo Narrow"/>
                <a:cs typeface="Archivo Narrow"/>
                <a:sym typeface="Archivo Narrow"/>
              </a:rPr>
              <a:t>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05" b="-13405"/>
            </a:stretch>
          </a:blipFill>
        </p:spPr>
        <p:txBody>
          <a:bodyPr/>
          <a:lstStyle/>
          <a:p>
            <a:endParaRPr lang="es-MX"/>
          </a:p>
        </p:txBody>
      </p:sp>
      <p:sp>
        <p:nvSpPr>
          <p:cNvPr id="3" name="Freeform 3"/>
          <p:cNvSpPr/>
          <p:nvPr/>
        </p:nvSpPr>
        <p:spPr>
          <a:xfrm>
            <a:off x="4737519" y="260409"/>
            <a:ext cx="8812963" cy="2037998"/>
          </a:xfrm>
          <a:custGeom>
            <a:avLst/>
            <a:gdLst/>
            <a:ahLst/>
            <a:cxnLst/>
            <a:rect l="l" t="t" r="r" b="b"/>
            <a:pathLst>
              <a:path w="8812963" h="2037998">
                <a:moveTo>
                  <a:pt x="0" y="0"/>
                </a:moveTo>
                <a:lnTo>
                  <a:pt x="8812962" y="0"/>
                </a:lnTo>
                <a:lnTo>
                  <a:pt x="8812962" y="2037998"/>
                </a:lnTo>
                <a:lnTo>
                  <a:pt x="0" y="2037998"/>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3949006" y="4127506"/>
            <a:ext cx="10389988" cy="1917687"/>
          </a:xfrm>
          <a:prstGeom prst="rect">
            <a:avLst/>
          </a:prstGeom>
        </p:spPr>
        <p:txBody>
          <a:bodyPr lIns="0" tIns="0" rIns="0" bIns="0" rtlCol="0" anchor="t">
            <a:spAutoFit/>
          </a:bodyPr>
          <a:lstStyle/>
          <a:p>
            <a:pPr algn="ctr">
              <a:lnSpc>
                <a:spcPts val="7700"/>
              </a:lnSpc>
            </a:pPr>
            <a:r>
              <a:rPr lang="en-US" sz="5500" b="1">
                <a:solidFill>
                  <a:srgbClr val="1800AD"/>
                </a:solidFill>
                <a:latin typeface="Archivo Narrow Bold"/>
                <a:ea typeface="Archivo Narrow Bold"/>
                <a:cs typeface="Archivo Narrow Bold"/>
                <a:sym typeface="Archivo Narrow Bold"/>
              </a:rPr>
              <a:t>1.2 Lenguaje de modelado unificado: diagrama de clases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6748181" y="5132784"/>
            <a:ext cx="4834734" cy="3728917"/>
          </a:xfrm>
          <a:custGeom>
            <a:avLst/>
            <a:gdLst/>
            <a:ahLst/>
            <a:cxnLst/>
            <a:rect l="l" t="t" r="r" b="b"/>
            <a:pathLst>
              <a:path w="4834734" h="3728917">
                <a:moveTo>
                  <a:pt x="0" y="0"/>
                </a:moveTo>
                <a:lnTo>
                  <a:pt x="4834733" y="0"/>
                </a:lnTo>
                <a:lnTo>
                  <a:pt x="4834733" y="3728917"/>
                </a:lnTo>
                <a:lnTo>
                  <a:pt x="0" y="3728917"/>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8557543" y="2148570"/>
            <a:ext cx="1172914"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UML</a:t>
            </a:r>
          </a:p>
        </p:txBody>
      </p:sp>
      <p:sp>
        <p:nvSpPr>
          <p:cNvPr id="5" name="TextBox 5"/>
          <p:cNvSpPr txBox="1"/>
          <p:nvPr/>
        </p:nvSpPr>
        <p:spPr>
          <a:xfrm>
            <a:off x="2146577" y="3251514"/>
            <a:ext cx="14037941" cy="869997"/>
          </a:xfrm>
          <a:prstGeom prst="rect">
            <a:avLst/>
          </a:prstGeom>
        </p:spPr>
        <p:txBody>
          <a:bodyPr lIns="0" tIns="0" rIns="0" bIns="0" rtlCol="0" anchor="t">
            <a:spAutoFit/>
          </a:bodyPr>
          <a:lstStyle/>
          <a:p>
            <a:pPr algn="just">
              <a:lnSpc>
                <a:spcPts val="3497"/>
              </a:lnSpc>
              <a:spcBef>
                <a:spcPct val="0"/>
              </a:spcBef>
            </a:pPr>
            <a:r>
              <a:rPr lang="en-US" sz="2498">
                <a:solidFill>
                  <a:srgbClr val="000000"/>
                </a:solidFill>
                <a:latin typeface="Archivo Narrow"/>
                <a:ea typeface="Archivo Narrow"/>
                <a:cs typeface="Archivo Narrow"/>
                <a:sym typeface="Archivo Narrow"/>
              </a:rPr>
              <a:t>Lenguaje estándar basado en diagramas que se utiliza para especificar, visualizar, construir y documentar sistemas complejos, principalmente en el desarrollo de software, pero también para procesos de negocio</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6552557" y="5143500"/>
            <a:ext cx="5182885" cy="4560939"/>
          </a:xfrm>
          <a:custGeom>
            <a:avLst/>
            <a:gdLst/>
            <a:ahLst/>
            <a:cxnLst/>
            <a:rect l="l" t="t" r="r" b="b"/>
            <a:pathLst>
              <a:path w="5182885" h="4560939">
                <a:moveTo>
                  <a:pt x="0" y="0"/>
                </a:moveTo>
                <a:lnTo>
                  <a:pt x="5182886" y="0"/>
                </a:lnTo>
                <a:lnTo>
                  <a:pt x="5182886" y="4560939"/>
                </a:lnTo>
                <a:lnTo>
                  <a:pt x="0" y="4560939"/>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6248400" y="2148570"/>
            <a:ext cx="5424190" cy="906145"/>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Diagrama</a:t>
            </a:r>
            <a:r>
              <a:rPr lang="en-US" sz="5199" b="1" dirty="0">
                <a:solidFill>
                  <a:srgbClr val="000000"/>
                </a:solidFill>
                <a:latin typeface="Archivo Narrow Bold"/>
                <a:ea typeface="Archivo Narrow Bold"/>
                <a:cs typeface="Archivo Narrow Bold"/>
                <a:sym typeface="Archivo Narrow Bold"/>
              </a:rPr>
              <a:t> de </a:t>
            </a:r>
            <a:r>
              <a:rPr lang="en-US" sz="5199" b="1" dirty="0" err="1">
                <a:solidFill>
                  <a:srgbClr val="000000"/>
                </a:solidFill>
                <a:latin typeface="Archivo Narrow Bold"/>
                <a:ea typeface="Archivo Narrow Bold"/>
                <a:cs typeface="Archivo Narrow Bold"/>
                <a:sym typeface="Archivo Narrow Bold"/>
              </a:rPr>
              <a:t>clases</a:t>
            </a:r>
            <a:endParaRPr lang="en-US" sz="5199" b="1" dirty="0">
              <a:solidFill>
                <a:srgbClr val="000000"/>
              </a:solidFill>
              <a:latin typeface="Archivo Narrow Bold"/>
              <a:ea typeface="Archivo Narrow Bold"/>
              <a:cs typeface="Archivo Narrow Bold"/>
              <a:sym typeface="Archivo Narrow Bold"/>
            </a:endParaRPr>
          </a:p>
        </p:txBody>
      </p:sp>
      <p:sp>
        <p:nvSpPr>
          <p:cNvPr id="5" name="TextBox 5"/>
          <p:cNvSpPr txBox="1"/>
          <p:nvPr/>
        </p:nvSpPr>
        <p:spPr>
          <a:xfrm>
            <a:off x="2146577" y="3251514"/>
            <a:ext cx="14037941" cy="1323376"/>
          </a:xfrm>
          <a:prstGeom prst="rect">
            <a:avLst/>
          </a:prstGeom>
        </p:spPr>
        <p:txBody>
          <a:bodyPr lIns="0" tIns="0" rIns="0" bIns="0" rtlCol="0" anchor="t">
            <a:spAutoFit/>
          </a:bodyPr>
          <a:lstStyle/>
          <a:p>
            <a:pPr algn="just">
              <a:lnSpc>
                <a:spcPts val="3497"/>
              </a:lnSpc>
              <a:spcBef>
                <a:spcPct val="0"/>
              </a:spcBef>
            </a:pPr>
            <a:r>
              <a:rPr lang="en-US" sz="2498" dirty="0">
                <a:latin typeface="Archivo Narrow"/>
                <a:ea typeface="Archivo Narrow"/>
                <a:cs typeface="Archivo Narrow"/>
                <a:sym typeface="Archivo Narrow"/>
              </a:rPr>
              <a:t>Un </a:t>
            </a:r>
            <a:r>
              <a:rPr lang="en-US" sz="2498" dirty="0" err="1">
                <a:latin typeface="Archivo Narrow"/>
                <a:ea typeface="Archivo Narrow"/>
                <a:cs typeface="Archivo Narrow"/>
                <a:sym typeface="Archivo Narrow"/>
              </a:rPr>
              <a:t>diagrama</a:t>
            </a:r>
            <a:r>
              <a:rPr lang="en-US" sz="2498" dirty="0">
                <a:latin typeface="Archivo Narrow"/>
                <a:ea typeface="Archivo Narrow"/>
                <a:cs typeface="Archivo Narrow"/>
                <a:sym typeface="Archivo Narrow"/>
              </a:rPr>
              <a:t> de </a:t>
            </a:r>
            <a:r>
              <a:rPr lang="en-US" sz="2498" dirty="0" err="1">
                <a:latin typeface="Archivo Narrow"/>
                <a:ea typeface="Archivo Narrow"/>
                <a:cs typeface="Archivo Narrow"/>
                <a:sym typeface="Archivo Narrow"/>
              </a:rPr>
              <a:t>clases</a:t>
            </a:r>
            <a:r>
              <a:rPr lang="en-US" sz="2498" dirty="0">
                <a:latin typeface="Archivo Narrow"/>
                <a:ea typeface="Archivo Narrow"/>
                <a:cs typeface="Archivo Narrow"/>
                <a:sym typeface="Archivo Narrow"/>
              </a:rPr>
              <a:t> </a:t>
            </a:r>
            <a:r>
              <a:rPr lang="en-US" sz="2498" dirty="0" err="1">
                <a:latin typeface="Archivo Narrow"/>
                <a:ea typeface="Archivo Narrow"/>
                <a:cs typeface="Archivo Narrow"/>
                <a:sym typeface="Archivo Narrow"/>
              </a:rPr>
              <a:t>en</a:t>
            </a:r>
            <a:r>
              <a:rPr lang="en-US" sz="2498" dirty="0">
                <a:latin typeface="Archivo Narrow"/>
                <a:ea typeface="Archivo Narrow"/>
                <a:cs typeface="Archivo Narrow"/>
                <a:sym typeface="Archivo Narrow"/>
              </a:rPr>
              <a:t> </a:t>
            </a:r>
            <a:r>
              <a:rPr lang="en-US" sz="2498" dirty="0" err="1">
                <a:latin typeface="Archivo Narrow"/>
                <a:ea typeface="Archivo Narrow"/>
                <a:cs typeface="Archivo Narrow"/>
                <a:sym typeface="Archivo Narrow"/>
              </a:rPr>
              <a:t>el</a:t>
            </a:r>
            <a:r>
              <a:rPr lang="en-US" sz="2498" dirty="0">
                <a:latin typeface="Archivo Narrow"/>
                <a:ea typeface="Archivo Narrow"/>
                <a:cs typeface="Archivo Narrow"/>
                <a:sym typeface="Archivo Narrow"/>
              </a:rPr>
              <a:t> </a:t>
            </a:r>
            <a:r>
              <a:rPr lang="en-US" sz="2498" dirty="0" err="1">
                <a:latin typeface="Archivo Narrow"/>
                <a:ea typeface="Archivo Narrow"/>
                <a:cs typeface="Archivo Narrow"/>
                <a:sym typeface="Archivo Narrow"/>
              </a:rPr>
              <a:t>lenguaje</a:t>
            </a:r>
            <a:r>
              <a:rPr lang="en-US" sz="2498" dirty="0">
                <a:latin typeface="Archivo Narrow"/>
                <a:ea typeface="Archivo Narrow"/>
                <a:cs typeface="Archivo Narrow"/>
                <a:sym typeface="Archivo Narrow"/>
              </a:rPr>
              <a:t> de </a:t>
            </a:r>
            <a:r>
              <a:rPr lang="en-US" sz="2498" dirty="0" err="1">
                <a:latin typeface="Archivo Narrow"/>
                <a:ea typeface="Archivo Narrow"/>
                <a:cs typeface="Archivo Narrow"/>
                <a:sym typeface="Archivo Narrow"/>
              </a:rPr>
              <a:t>modelo</a:t>
            </a:r>
            <a:r>
              <a:rPr lang="en-US" sz="2498" dirty="0">
                <a:latin typeface="Archivo Narrow"/>
                <a:ea typeface="Archivo Narrow"/>
                <a:cs typeface="Archivo Narrow"/>
                <a:sym typeface="Archivo Narrow"/>
              </a:rPr>
              <a:t> </a:t>
            </a:r>
            <a:r>
              <a:rPr lang="en-US" sz="2498" dirty="0" err="1">
                <a:latin typeface="Archivo Narrow"/>
                <a:ea typeface="Archivo Narrow"/>
                <a:cs typeface="Archivo Narrow"/>
                <a:sym typeface="Archivo Narrow"/>
              </a:rPr>
              <a:t>unificado</a:t>
            </a:r>
            <a:r>
              <a:rPr lang="en-US" sz="2498" dirty="0">
                <a:latin typeface="Archivo Narrow"/>
                <a:ea typeface="Archivo Narrow"/>
                <a:cs typeface="Archivo Narrow"/>
                <a:sym typeface="Archivo Narrow"/>
              </a:rPr>
              <a:t> (UML) es un </a:t>
            </a:r>
            <a:r>
              <a:rPr lang="en-US" sz="2498" dirty="0" err="1">
                <a:latin typeface="Archivo Narrow"/>
                <a:ea typeface="Archivo Narrow"/>
                <a:cs typeface="Archivo Narrow"/>
                <a:sym typeface="Archivo Narrow"/>
              </a:rPr>
              <a:t>tipo</a:t>
            </a:r>
            <a:r>
              <a:rPr lang="en-US" sz="2498" dirty="0">
                <a:latin typeface="Archivo Narrow"/>
                <a:ea typeface="Archivo Narrow"/>
                <a:cs typeface="Archivo Narrow"/>
                <a:sym typeface="Archivo Narrow"/>
              </a:rPr>
              <a:t> de </a:t>
            </a:r>
            <a:r>
              <a:rPr lang="en-US" sz="2498" dirty="0" err="1">
                <a:latin typeface="Archivo Narrow"/>
                <a:ea typeface="Archivo Narrow"/>
                <a:cs typeface="Archivo Narrow"/>
                <a:sym typeface="Archivo Narrow"/>
              </a:rPr>
              <a:t>diagrama</a:t>
            </a:r>
            <a:r>
              <a:rPr lang="en-US" sz="2498" dirty="0">
                <a:latin typeface="Archivo Narrow"/>
                <a:ea typeface="Archivo Narrow"/>
                <a:cs typeface="Archivo Narrow"/>
                <a:sym typeface="Archivo Narrow"/>
              </a:rPr>
              <a:t> de </a:t>
            </a:r>
            <a:r>
              <a:rPr lang="en-US" sz="2498" dirty="0" err="1">
                <a:latin typeface="Archivo Narrow"/>
                <a:ea typeface="Archivo Narrow"/>
                <a:cs typeface="Archivo Narrow"/>
                <a:sym typeface="Archivo Narrow"/>
              </a:rPr>
              <a:t>estructura</a:t>
            </a:r>
            <a:r>
              <a:rPr lang="en-US" sz="2498" dirty="0">
                <a:latin typeface="Archivo Narrow"/>
                <a:ea typeface="Archivo Narrow"/>
                <a:cs typeface="Archivo Narrow"/>
                <a:sym typeface="Archivo Narrow"/>
              </a:rPr>
              <a:t> </a:t>
            </a:r>
            <a:r>
              <a:rPr lang="en-US" sz="2498" dirty="0" err="1">
                <a:latin typeface="Archivo Narrow"/>
                <a:ea typeface="Archivo Narrow"/>
                <a:cs typeface="Archivo Narrow"/>
                <a:sym typeface="Archivo Narrow"/>
              </a:rPr>
              <a:t>estática</a:t>
            </a:r>
            <a:r>
              <a:rPr lang="en-US" sz="2498" dirty="0">
                <a:latin typeface="Archivo Narrow"/>
                <a:ea typeface="Archivo Narrow"/>
                <a:cs typeface="Archivo Narrow"/>
                <a:sym typeface="Archivo Narrow"/>
              </a:rPr>
              <a:t> </a:t>
            </a:r>
            <a:r>
              <a:rPr lang="en-US" sz="2498" dirty="0" err="1">
                <a:latin typeface="Archivo Narrow"/>
                <a:ea typeface="Archivo Narrow"/>
                <a:cs typeface="Archivo Narrow"/>
                <a:sym typeface="Archivo Narrow"/>
              </a:rPr>
              <a:t>que</a:t>
            </a:r>
            <a:r>
              <a:rPr lang="en-US" sz="2498" dirty="0">
                <a:latin typeface="Archivo Narrow"/>
                <a:ea typeface="Archivo Narrow"/>
                <a:cs typeface="Archivo Narrow"/>
                <a:sym typeface="Archivo Narrow"/>
              </a:rPr>
              <a:t> describe la </a:t>
            </a:r>
            <a:r>
              <a:rPr lang="en-US" sz="2498" dirty="0" err="1">
                <a:latin typeface="Archivo Narrow"/>
                <a:ea typeface="Archivo Narrow"/>
                <a:cs typeface="Archivo Narrow"/>
                <a:sym typeface="Archivo Narrow"/>
              </a:rPr>
              <a:t>estructura</a:t>
            </a:r>
            <a:r>
              <a:rPr lang="en-US" sz="2498" dirty="0">
                <a:latin typeface="Archivo Narrow"/>
                <a:ea typeface="Archivo Narrow"/>
                <a:cs typeface="Archivo Narrow"/>
                <a:sym typeface="Archivo Narrow"/>
              </a:rPr>
              <a:t> de un </a:t>
            </a:r>
            <a:r>
              <a:rPr lang="en-US" sz="2498" dirty="0" err="1">
                <a:latin typeface="Archivo Narrow"/>
                <a:ea typeface="Archivo Narrow"/>
                <a:cs typeface="Archivo Narrow"/>
                <a:sym typeface="Archivo Narrow"/>
              </a:rPr>
              <a:t>sistema</a:t>
            </a:r>
            <a:r>
              <a:rPr lang="en-US" sz="2498" dirty="0">
                <a:latin typeface="Archivo Narrow"/>
                <a:ea typeface="Archivo Narrow"/>
                <a:cs typeface="Archivo Narrow"/>
                <a:sym typeface="Archivo Narrow"/>
              </a:rPr>
              <a:t> </a:t>
            </a:r>
            <a:r>
              <a:rPr lang="en-US" sz="2498" dirty="0" err="1">
                <a:latin typeface="Archivo Narrow"/>
                <a:ea typeface="Archivo Narrow"/>
                <a:cs typeface="Archivo Narrow"/>
                <a:sym typeface="Archivo Narrow"/>
              </a:rPr>
              <a:t>mostrando</a:t>
            </a:r>
            <a:r>
              <a:rPr lang="en-US" sz="2498" dirty="0">
                <a:latin typeface="Archivo Narrow"/>
                <a:ea typeface="Archivo Narrow"/>
                <a:cs typeface="Archivo Narrow"/>
                <a:sym typeface="Archivo Narrow"/>
              </a:rPr>
              <a:t> las </a:t>
            </a:r>
            <a:r>
              <a:rPr lang="en-US" sz="2498" dirty="0" err="1">
                <a:latin typeface="Archivo Narrow"/>
                <a:ea typeface="Archivo Narrow"/>
                <a:cs typeface="Archivo Narrow"/>
                <a:sym typeface="Archivo Narrow"/>
              </a:rPr>
              <a:t>clases</a:t>
            </a:r>
            <a:r>
              <a:rPr lang="en-US" sz="2498" dirty="0">
                <a:latin typeface="Archivo Narrow"/>
                <a:ea typeface="Archivo Narrow"/>
                <a:cs typeface="Archivo Narrow"/>
                <a:sym typeface="Archivo Narrow"/>
              </a:rPr>
              <a:t> del </a:t>
            </a:r>
            <a:r>
              <a:rPr lang="en-US" sz="2498" dirty="0" err="1">
                <a:latin typeface="Archivo Narrow"/>
                <a:ea typeface="Archivo Narrow"/>
                <a:cs typeface="Archivo Narrow"/>
                <a:sym typeface="Archivo Narrow"/>
              </a:rPr>
              <a:t>sistema</a:t>
            </a:r>
            <a:r>
              <a:rPr lang="en-US" sz="2498" dirty="0">
                <a:latin typeface="Archivo Narrow"/>
                <a:ea typeface="Archivo Narrow"/>
                <a:cs typeface="Archivo Narrow"/>
                <a:sym typeface="Archivo Narrow"/>
              </a:rPr>
              <a:t>, sus </a:t>
            </a:r>
            <a:r>
              <a:rPr lang="en-US" sz="2498" dirty="0" err="1">
                <a:latin typeface="Archivo Narrow"/>
                <a:ea typeface="Archivo Narrow"/>
                <a:cs typeface="Archivo Narrow"/>
                <a:sym typeface="Archivo Narrow"/>
              </a:rPr>
              <a:t>atributos</a:t>
            </a:r>
            <a:r>
              <a:rPr lang="en-US" sz="2498" dirty="0">
                <a:latin typeface="Archivo Narrow"/>
                <a:ea typeface="Archivo Narrow"/>
                <a:cs typeface="Archivo Narrow"/>
                <a:sym typeface="Archivo Narrow"/>
              </a:rPr>
              <a:t>, </a:t>
            </a:r>
            <a:r>
              <a:rPr lang="en-US" sz="2498" dirty="0" err="1">
                <a:latin typeface="Archivo Narrow"/>
                <a:ea typeface="Archivo Narrow"/>
                <a:cs typeface="Archivo Narrow"/>
                <a:sym typeface="Archivo Narrow"/>
              </a:rPr>
              <a:t>operaciones</a:t>
            </a:r>
            <a:r>
              <a:rPr lang="en-US" sz="2498" dirty="0">
                <a:latin typeface="Archivo Narrow"/>
                <a:ea typeface="Archivo Narrow"/>
                <a:cs typeface="Archivo Narrow"/>
                <a:sym typeface="Archivo Narrow"/>
              </a:rPr>
              <a:t> (o </a:t>
            </a:r>
            <a:r>
              <a:rPr lang="en-US" sz="2498" dirty="0" err="1">
                <a:latin typeface="Archivo Narrow"/>
                <a:ea typeface="Archivo Narrow"/>
                <a:cs typeface="Archivo Narrow"/>
                <a:sym typeface="Archivo Narrow"/>
              </a:rPr>
              <a:t>métodos</a:t>
            </a:r>
            <a:r>
              <a:rPr lang="en-US" sz="2498" dirty="0">
                <a:latin typeface="Archivo Narrow"/>
                <a:ea typeface="Archivo Narrow"/>
                <a:cs typeface="Archivo Narrow"/>
                <a:sym typeface="Archivo Narrow"/>
              </a:rPr>
              <a:t>) y las </a:t>
            </a:r>
            <a:r>
              <a:rPr lang="en-US" sz="2498" dirty="0" err="1">
                <a:latin typeface="Archivo Narrow"/>
                <a:ea typeface="Archivo Narrow"/>
                <a:cs typeface="Archivo Narrow"/>
                <a:sym typeface="Archivo Narrow"/>
              </a:rPr>
              <a:t>relaciones</a:t>
            </a:r>
            <a:r>
              <a:rPr lang="en-US" sz="2498" dirty="0">
                <a:latin typeface="Archivo Narrow"/>
                <a:ea typeface="Archivo Narrow"/>
                <a:cs typeface="Archivo Narrow"/>
                <a:sym typeface="Archivo Narrow"/>
              </a:rPr>
              <a:t> entre </a:t>
            </a:r>
            <a:r>
              <a:rPr lang="en-US" sz="2498" dirty="0" err="1">
                <a:latin typeface="Archivo Narrow"/>
                <a:ea typeface="Archivo Narrow"/>
                <a:cs typeface="Archivo Narrow"/>
                <a:sym typeface="Archivo Narrow"/>
              </a:rPr>
              <a:t>objetos</a:t>
            </a:r>
            <a:r>
              <a:rPr lang="en-US" sz="2498" dirty="0">
                <a:latin typeface="Archivo Narrow"/>
                <a:ea typeface="Archivo Narrow"/>
                <a:cs typeface="Archivo Narrow"/>
                <a:sym typeface="Archivo Narrow"/>
              </a:rPr>
              <a:t>.</a:t>
            </a:r>
          </a:p>
        </p:txBody>
      </p:sp>
      <p:sp>
        <p:nvSpPr>
          <p:cNvPr id="6" name="Freeform 3">
            <a:extLst>
              <a:ext uri="{FF2B5EF4-FFF2-40B4-BE49-F238E27FC236}">
                <a16:creationId xmlns:a16="http://schemas.microsoft.com/office/drawing/2014/main" id="{5EE14FA9-1C42-383E-3260-FE2DDC8FAF5F}"/>
              </a:ext>
            </a:extLst>
          </p:cNvPr>
          <p:cNvSpPr/>
          <p:nvPr/>
        </p:nvSpPr>
        <p:spPr>
          <a:xfrm>
            <a:off x="2819400" y="298256"/>
            <a:ext cx="12344400" cy="8807644"/>
          </a:xfrm>
          <a:custGeom>
            <a:avLst/>
            <a:gdLst/>
            <a:ahLst/>
            <a:cxnLst/>
            <a:rect l="l" t="t" r="r" b="b"/>
            <a:pathLst>
              <a:path w="5182885" h="4560939">
                <a:moveTo>
                  <a:pt x="0" y="0"/>
                </a:moveTo>
                <a:lnTo>
                  <a:pt x="5182886" y="0"/>
                </a:lnTo>
                <a:lnTo>
                  <a:pt x="5182886" y="4560939"/>
                </a:lnTo>
                <a:lnTo>
                  <a:pt x="0" y="4560939"/>
                </a:lnTo>
                <a:lnTo>
                  <a:pt x="0" y="0"/>
                </a:lnTo>
                <a:close/>
              </a:path>
            </a:pathLst>
          </a:custGeom>
          <a:blipFill>
            <a:blip r:embed="rId3"/>
            <a:stretch>
              <a:fillRect/>
            </a:stretch>
          </a:blipFill>
        </p:spPr>
        <p:txBody>
          <a:bodyPr/>
          <a:lstStyle/>
          <a:p>
            <a:endParaRPr lang="es-MX"/>
          </a:p>
        </p:txBody>
      </p:sp>
      <p:pic>
        <p:nvPicPr>
          <p:cNvPr id="8" name="Picture 6" descr="X png cruzar png transparente antecedentes 38341441 PNG">
            <a:extLst>
              <a:ext uri="{FF2B5EF4-FFF2-40B4-BE49-F238E27FC236}">
                <a16:creationId xmlns:a16="http://schemas.microsoft.com/office/drawing/2014/main" id="{930ABCEC-1643-B82A-504F-90A8DDD2AE7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632" t="12307" r="12449" b="12307"/>
          <a:stretch>
            <a:fillRect/>
          </a:stretch>
        </p:blipFill>
        <p:spPr bwMode="auto">
          <a:xfrm>
            <a:off x="14693741" y="0"/>
            <a:ext cx="980417" cy="9735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nextCondLst>
                <p:cond evt="onClick" delay="0">
                  <p:tgtEl>
                    <p:spTgt spid="3"/>
                  </p:tgtEl>
                </p:cond>
              </p:nextCondLst>
            </p:seq>
            <p:seq concurrent="1" nextAc="seek">
              <p:cTn id="11" restart="whenNotActive" fill="hold" evtFilter="cancelBubble" nodeType="interactiveSeq">
                <p:stCondLst>
                  <p:cond evt="onClick" delay="0">
                    <p:tgtEl>
                      <p:spTgt spid="8"/>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6" grpId="0" animBg="1"/>
      <p:bldP spid="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05" b="-13405"/>
            </a:stretch>
          </a:blipFill>
        </p:spPr>
        <p:txBody>
          <a:bodyPr/>
          <a:lstStyle/>
          <a:p>
            <a:endParaRPr lang="es-MX"/>
          </a:p>
        </p:txBody>
      </p:sp>
      <p:sp>
        <p:nvSpPr>
          <p:cNvPr id="3" name="Freeform 3"/>
          <p:cNvSpPr/>
          <p:nvPr/>
        </p:nvSpPr>
        <p:spPr>
          <a:xfrm>
            <a:off x="4737519" y="260409"/>
            <a:ext cx="8812963" cy="2037998"/>
          </a:xfrm>
          <a:custGeom>
            <a:avLst/>
            <a:gdLst/>
            <a:ahLst/>
            <a:cxnLst/>
            <a:rect l="l" t="t" r="r" b="b"/>
            <a:pathLst>
              <a:path w="8812963" h="2037998">
                <a:moveTo>
                  <a:pt x="0" y="0"/>
                </a:moveTo>
                <a:lnTo>
                  <a:pt x="8812962" y="0"/>
                </a:lnTo>
                <a:lnTo>
                  <a:pt x="8812962" y="2037998"/>
                </a:lnTo>
                <a:lnTo>
                  <a:pt x="0" y="2037998"/>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2478810" y="2686708"/>
            <a:ext cx="12152946" cy="6260311"/>
          </a:xfrm>
          <a:prstGeom prst="rect">
            <a:avLst/>
          </a:prstGeom>
        </p:spPr>
        <p:txBody>
          <a:bodyPr lIns="0" tIns="0" rIns="0" bIns="0" rtlCol="0" anchor="t">
            <a:spAutoFit/>
          </a:bodyPr>
          <a:lstStyle/>
          <a:p>
            <a:pPr algn="ctr">
              <a:lnSpc>
                <a:spcPts val="8268"/>
              </a:lnSpc>
            </a:pPr>
            <a:r>
              <a:rPr lang="en-US" sz="5906" b="1" dirty="0">
                <a:solidFill>
                  <a:srgbClr val="1800AD"/>
                </a:solidFill>
                <a:latin typeface="Archivo Narrow Bold"/>
                <a:ea typeface="Archivo Narrow Bold"/>
                <a:cs typeface="Archivo Narrow Bold"/>
                <a:sym typeface="Archivo Narrow Bold"/>
              </a:rPr>
              <a:t>1.1 </a:t>
            </a:r>
            <a:r>
              <a:rPr lang="en-US" sz="5906" b="1" dirty="0" err="1">
                <a:solidFill>
                  <a:srgbClr val="1800AD"/>
                </a:solidFill>
                <a:latin typeface="Archivo Narrow Bold"/>
                <a:ea typeface="Archivo Narrow Bold"/>
                <a:cs typeface="Archivo Narrow Bold"/>
                <a:sym typeface="Archivo Narrow Bold"/>
              </a:rPr>
              <a:t>Elementos</a:t>
            </a:r>
            <a:r>
              <a:rPr lang="en-US" sz="5906" b="1" dirty="0">
                <a:solidFill>
                  <a:srgbClr val="1800AD"/>
                </a:solidFill>
                <a:latin typeface="Archivo Narrow Bold"/>
                <a:ea typeface="Archivo Narrow Bold"/>
                <a:cs typeface="Archivo Narrow Bold"/>
                <a:sym typeface="Archivo Narrow Bold"/>
              </a:rPr>
              <a:t> del </a:t>
            </a:r>
            <a:r>
              <a:rPr lang="en-US" sz="5906" b="1" dirty="0" err="1">
                <a:solidFill>
                  <a:srgbClr val="1800AD"/>
                </a:solidFill>
                <a:latin typeface="Archivo Narrow Bold"/>
                <a:ea typeface="Archivo Narrow Bold"/>
                <a:cs typeface="Archivo Narrow Bold"/>
                <a:sym typeface="Archivo Narrow Bold"/>
              </a:rPr>
              <a:t>modelo</a:t>
            </a:r>
            <a:r>
              <a:rPr lang="en-US" sz="5906" b="1" dirty="0">
                <a:solidFill>
                  <a:srgbClr val="1800AD"/>
                </a:solidFill>
                <a:latin typeface="Archivo Narrow Bold"/>
                <a:ea typeface="Archivo Narrow Bold"/>
                <a:cs typeface="Archivo Narrow Bold"/>
                <a:sym typeface="Archivo Narrow Bold"/>
              </a:rPr>
              <a:t> de </a:t>
            </a:r>
            <a:r>
              <a:rPr lang="en-US" sz="5906" b="1" dirty="0" err="1">
                <a:solidFill>
                  <a:srgbClr val="1800AD"/>
                </a:solidFill>
                <a:latin typeface="Archivo Narrow Bold"/>
                <a:ea typeface="Archivo Narrow Bold"/>
                <a:cs typeface="Archivo Narrow Bold"/>
                <a:sym typeface="Archivo Narrow Bold"/>
              </a:rPr>
              <a:t>objetos</a:t>
            </a:r>
            <a:r>
              <a:rPr lang="en-US" sz="5906" b="1" dirty="0">
                <a:solidFill>
                  <a:srgbClr val="1800AD"/>
                </a:solidFill>
                <a:latin typeface="Archivo Narrow Bold"/>
                <a:ea typeface="Archivo Narrow Bold"/>
                <a:cs typeface="Archivo Narrow Bold"/>
                <a:sym typeface="Archivo Narrow Bold"/>
              </a:rPr>
              <a:t>: </a:t>
            </a:r>
            <a:r>
              <a:rPr lang="en-US" sz="5906" b="1" dirty="0" err="1">
                <a:solidFill>
                  <a:srgbClr val="1800AD"/>
                </a:solidFill>
                <a:latin typeface="Archivo Narrow Bold"/>
                <a:ea typeface="Archivo Narrow Bold"/>
                <a:cs typeface="Archivo Narrow Bold"/>
                <a:sym typeface="Archivo Narrow Bold"/>
              </a:rPr>
              <a:t>clases</a:t>
            </a:r>
            <a:r>
              <a:rPr lang="en-US" sz="5906" b="1" dirty="0">
                <a:solidFill>
                  <a:srgbClr val="1800AD"/>
                </a:solidFill>
                <a:latin typeface="Archivo Narrow Bold"/>
                <a:ea typeface="Archivo Narrow Bold"/>
                <a:cs typeface="Archivo Narrow Bold"/>
                <a:sym typeface="Archivo Narrow Bold"/>
              </a:rPr>
              <a:t>, </a:t>
            </a:r>
            <a:r>
              <a:rPr lang="en-US" sz="5906" b="1" dirty="0" err="1">
                <a:solidFill>
                  <a:srgbClr val="1800AD"/>
                </a:solidFill>
                <a:latin typeface="Archivo Narrow Bold"/>
                <a:ea typeface="Archivo Narrow Bold"/>
                <a:cs typeface="Archivo Narrow Bold"/>
                <a:sym typeface="Archivo Narrow Bold"/>
              </a:rPr>
              <a:t>objetos</a:t>
            </a:r>
            <a:r>
              <a:rPr lang="en-US" sz="5906" b="1" dirty="0">
                <a:solidFill>
                  <a:srgbClr val="1800AD"/>
                </a:solidFill>
                <a:latin typeface="Archivo Narrow Bold"/>
                <a:ea typeface="Archivo Narrow Bold"/>
                <a:cs typeface="Archivo Narrow Bold"/>
                <a:sym typeface="Archivo Narrow Bold"/>
              </a:rPr>
              <a:t>, </a:t>
            </a:r>
            <a:r>
              <a:rPr lang="en-US" sz="5906" b="1" dirty="0" err="1">
                <a:solidFill>
                  <a:srgbClr val="1800AD"/>
                </a:solidFill>
                <a:latin typeface="Archivo Narrow Bold"/>
                <a:ea typeface="Archivo Narrow Bold"/>
                <a:cs typeface="Archivo Narrow Bold"/>
                <a:sym typeface="Archivo Narrow Bold"/>
              </a:rPr>
              <a:t>abstracción</a:t>
            </a:r>
            <a:r>
              <a:rPr lang="en-US" sz="5906" b="1" dirty="0">
                <a:solidFill>
                  <a:srgbClr val="1800AD"/>
                </a:solidFill>
                <a:latin typeface="Archivo Narrow Bold"/>
                <a:ea typeface="Archivo Narrow Bold"/>
                <a:cs typeface="Archivo Narrow Bold"/>
                <a:sym typeface="Archivo Narrow Bold"/>
              </a:rPr>
              <a:t>, </a:t>
            </a:r>
            <a:r>
              <a:rPr lang="en-US" sz="5906" b="1" dirty="0" err="1">
                <a:solidFill>
                  <a:srgbClr val="1800AD"/>
                </a:solidFill>
                <a:latin typeface="Archivo Narrow Bold"/>
                <a:ea typeface="Archivo Narrow Bold"/>
                <a:cs typeface="Archivo Narrow Bold"/>
                <a:sym typeface="Archivo Narrow Bold"/>
              </a:rPr>
              <a:t>modularidad</a:t>
            </a:r>
            <a:r>
              <a:rPr lang="en-US" sz="5906" b="1" dirty="0">
                <a:solidFill>
                  <a:srgbClr val="1800AD"/>
                </a:solidFill>
                <a:latin typeface="Archivo Narrow Bold"/>
                <a:ea typeface="Archivo Narrow Bold"/>
                <a:cs typeface="Archivo Narrow Bold"/>
                <a:sym typeface="Archivo Narrow Bold"/>
              </a:rPr>
              <a:t>,</a:t>
            </a:r>
          </a:p>
          <a:p>
            <a:pPr algn="ctr">
              <a:lnSpc>
                <a:spcPts val="8268"/>
              </a:lnSpc>
            </a:pPr>
            <a:r>
              <a:rPr lang="en-US" sz="5906" b="1" dirty="0" err="1">
                <a:solidFill>
                  <a:srgbClr val="1800AD"/>
                </a:solidFill>
                <a:latin typeface="Archivo Narrow Bold"/>
                <a:ea typeface="Archivo Narrow Bold"/>
                <a:cs typeface="Archivo Narrow Bold"/>
                <a:sym typeface="Archivo Narrow Bold"/>
              </a:rPr>
              <a:t>encapsulamiento</a:t>
            </a:r>
            <a:r>
              <a:rPr lang="en-US" sz="5906" b="1" dirty="0">
                <a:solidFill>
                  <a:srgbClr val="1800AD"/>
                </a:solidFill>
                <a:latin typeface="Archivo Narrow Bold"/>
                <a:ea typeface="Archivo Narrow Bold"/>
                <a:cs typeface="Archivo Narrow Bold"/>
                <a:sym typeface="Archivo Narrow Bold"/>
              </a:rPr>
              <a:t>, </a:t>
            </a:r>
            <a:r>
              <a:rPr lang="en-US" sz="5906" b="1" dirty="0" err="1">
                <a:solidFill>
                  <a:srgbClr val="1800AD"/>
                </a:solidFill>
                <a:latin typeface="Archivo Narrow Bold"/>
                <a:ea typeface="Archivo Narrow Bold"/>
                <a:cs typeface="Archivo Narrow Bold"/>
                <a:sym typeface="Archivo Narrow Bold"/>
              </a:rPr>
              <a:t>herencia</a:t>
            </a:r>
            <a:r>
              <a:rPr lang="en-US" sz="5906" b="1" dirty="0">
                <a:solidFill>
                  <a:srgbClr val="1800AD"/>
                </a:solidFill>
                <a:latin typeface="Archivo Narrow Bold"/>
                <a:ea typeface="Archivo Narrow Bold"/>
                <a:cs typeface="Archivo Narrow Bold"/>
                <a:sym typeface="Archivo Narrow Bold"/>
              </a:rPr>
              <a:t> y </a:t>
            </a:r>
            <a:r>
              <a:rPr lang="en-US" sz="5906" b="1" dirty="0" err="1">
                <a:solidFill>
                  <a:srgbClr val="1800AD"/>
                </a:solidFill>
                <a:latin typeface="Archivo Narrow Bold"/>
                <a:ea typeface="Archivo Narrow Bold"/>
                <a:cs typeface="Archivo Narrow Bold"/>
                <a:sym typeface="Archivo Narrow Bold"/>
              </a:rPr>
              <a:t>polimorfismo</a:t>
            </a:r>
            <a:endParaRPr lang="en-US" sz="5906" b="1" dirty="0">
              <a:solidFill>
                <a:srgbClr val="1800AD"/>
              </a:solidFill>
              <a:latin typeface="Archivo Narrow Bold"/>
              <a:ea typeface="Archivo Narrow Bold"/>
              <a:cs typeface="Archivo Narrow Bold"/>
              <a:sym typeface="Archivo Narrow Bold"/>
            </a:endParaRPr>
          </a:p>
          <a:p>
            <a:pPr algn="ctr">
              <a:lnSpc>
                <a:spcPts val="8268"/>
              </a:lnSpc>
            </a:pPr>
            <a:endParaRPr lang="en-US" sz="5906" b="1" dirty="0">
              <a:solidFill>
                <a:srgbClr val="1800AD"/>
              </a:solidFill>
              <a:latin typeface="Archivo Narrow Bold"/>
              <a:ea typeface="Archivo Narrow Bold"/>
              <a:cs typeface="Archivo Narrow Bold"/>
              <a:sym typeface="Archivo Narrow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2392642" y="2878882"/>
            <a:ext cx="8950440" cy="7111411"/>
          </a:xfrm>
          <a:prstGeom prst="rect">
            <a:avLst/>
          </a:prstGeom>
        </p:spPr>
        <p:txBody>
          <a:bodyPr lIns="0" tIns="0" rIns="0" bIns="0" rtlCol="0" anchor="t">
            <a:spAutoFit/>
          </a:bodyPr>
          <a:lstStyle/>
          <a:p>
            <a:pPr algn="just">
              <a:lnSpc>
                <a:spcPts val="3357"/>
              </a:lnSpc>
            </a:pPr>
            <a:r>
              <a:rPr lang="en-US" sz="2398" dirty="0">
                <a:solidFill>
                  <a:srgbClr val="000000"/>
                </a:solidFill>
                <a:latin typeface="Archivo Narrow"/>
                <a:ea typeface="Archivo Narrow"/>
                <a:cs typeface="Archivo Narrow"/>
                <a:sym typeface="Archivo Narrow"/>
              </a:rPr>
              <a:t>Una </a:t>
            </a:r>
            <a:r>
              <a:rPr lang="en-US" sz="2398" dirty="0" err="1">
                <a:solidFill>
                  <a:srgbClr val="000000"/>
                </a:solidFill>
                <a:latin typeface="Archivo Narrow"/>
                <a:ea typeface="Archivo Narrow"/>
                <a:cs typeface="Archivo Narrow"/>
                <a:sym typeface="Archivo Narrow"/>
              </a:rPr>
              <a:t>notación</a:t>
            </a:r>
            <a:r>
              <a:rPr lang="en-US" sz="2398" dirty="0">
                <a:solidFill>
                  <a:srgbClr val="000000"/>
                </a:solidFill>
                <a:latin typeface="Archivo Narrow"/>
                <a:ea typeface="Archivo Narrow"/>
                <a:cs typeface="Archivo Narrow"/>
                <a:sym typeface="Archivo Narrow"/>
              </a:rPr>
              <a:t> de </a:t>
            </a:r>
            <a:r>
              <a:rPr lang="en-US" sz="2398" dirty="0" err="1">
                <a:solidFill>
                  <a:srgbClr val="000000"/>
                </a:solidFill>
                <a:latin typeface="Archivo Narrow"/>
                <a:ea typeface="Archivo Narrow"/>
                <a:cs typeface="Archivo Narrow"/>
                <a:sym typeface="Archivo Narrow"/>
              </a:rPr>
              <a:t>clase</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consta</a:t>
            </a:r>
            <a:r>
              <a:rPr lang="en-US" sz="2398" dirty="0">
                <a:solidFill>
                  <a:srgbClr val="000000"/>
                </a:solidFill>
                <a:latin typeface="Archivo Narrow"/>
                <a:ea typeface="Archivo Narrow"/>
                <a:cs typeface="Archivo Narrow"/>
                <a:sym typeface="Archivo Narrow"/>
              </a:rPr>
              <a:t> de </a:t>
            </a:r>
            <a:r>
              <a:rPr lang="en-US" sz="2398" dirty="0" err="1">
                <a:solidFill>
                  <a:srgbClr val="000000"/>
                </a:solidFill>
                <a:latin typeface="Archivo Narrow"/>
                <a:ea typeface="Archivo Narrow"/>
                <a:cs typeface="Archivo Narrow"/>
                <a:sym typeface="Archivo Narrow"/>
              </a:rPr>
              <a:t>tres</a:t>
            </a:r>
            <a:r>
              <a:rPr lang="en-US" sz="2398" dirty="0">
                <a:solidFill>
                  <a:srgbClr val="000000"/>
                </a:solidFill>
                <a:latin typeface="Archivo Narrow"/>
                <a:ea typeface="Archivo Narrow"/>
                <a:cs typeface="Archivo Narrow"/>
                <a:sym typeface="Archivo Narrow"/>
              </a:rPr>
              <a:t> partes:</a:t>
            </a:r>
          </a:p>
          <a:p>
            <a:pPr marL="517765" lvl="1" indent="-258882" algn="just">
              <a:lnSpc>
                <a:spcPts val="3357"/>
              </a:lnSpc>
              <a:buAutoNum type="arabicPeriod"/>
            </a:pPr>
            <a:r>
              <a:rPr lang="en-US" sz="2398" dirty="0">
                <a:solidFill>
                  <a:srgbClr val="000000"/>
                </a:solidFill>
                <a:latin typeface="Archivo Narrow"/>
                <a:ea typeface="Archivo Narrow"/>
                <a:cs typeface="Archivo Narrow"/>
                <a:sym typeface="Archivo Narrow"/>
              </a:rPr>
              <a:t>Nombre de la </a:t>
            </a:r>
            <a:r>
              <a:rPr lang="en-US" sz="2398" dirty="0" err="1">
                <a:solidFill>
                  <a:srgbClr val="000000"/>
                </a:solidFill>
                <a:latin typeface="Archivo Narrow"/>
                <a:ea typeface="Archivo Narrow"/>
                <a:cs typeface="Archivo Narrow"/>
                <a:sym typeface="Archivo Narrow"/>
              </a:rPr>
              <a:t>clase</a:t>
            </a:r>
            <a:endParaRPr lang="en-US" sz="2398" dirty="0">
              <a:solidFill>
                <a:srgbClr val="000000"/>
              </a:solidFill>
              <a:latin typeface="Archivo Narrow"/>
              <a:ea typeface="Archivo Narrow"/>
              <a:cs typeface="Archivo Narrow"/>
              <a:sym typeface="Archivo Narrow"/>
            </a:endParaRPr>
          </a:p>
          <a:p>
            <a:pPr marL="517765" lvl="1" indent="-258882" algn="just">
              <a:lnSpc>
                <a:spcPts val="3357"/>
              </a:lnSpc>
              <a:buFont typeface="Arial"/>
              <a:buChar char="•"/>
            </a:pPr>
            <a:r>
              <a:rPr lang="en-US" sz="2398" dirty="0">
                <a:solidFill>
                  <a:srgbClr val="000000"/>
                </a:solidFill>
                <a:latin typeface="Archivo Narrow"/>
                <a:ea typeface="Archivo Narrow"/>
                <a:cs typeface="Archivo Narrow"/>
                <a:sym typeface="Archivo Narrow"/>
              </a:rPr>
              <a:t>El </a:t>
            </a:r>
            <a:r>
              <a:rPr lang="en-US" sz="2398" dirty="0" err="1">
                <a:solidFill>
                  <a:srgbClr val="000000"/>
                </a:solidFill>
                <a:latin typeface="Archivo Narrow"/>
                <a:ea typeface="Archivo Narrow"/>
                <a:cs typeface="Archivo Narrow"/>
                <a:sym typeface="Archivo Narrow"/>
              </a:rPr>
              <a:t>nombre</a:t>
            </a:r>
            <a:r>
              <a:rPr lang="en-US" sz="2398" dirty="0">
                <a:solidFill>
                  <a:srgbClr val="000000"/>
                </a:solidFill>
                <a:latin typeface="Archivo Narrow"/>
                <a:ea typeface="Archivo Narrow"/>
                <a:cs typeface="Archivo Narrow"/>
                <a:sym typeface="Archivo Narrow"/>
              </a:rPr>
              <a:t> de la </a:t>
            </a:r>
            <a:r>
              <a:rPr lang="en-US" sz="2398" dirty="0" err="1">
                <a:solidFill>
                  <a:srgbClr val="000000"/>
                </a:solidFill>
                <a:latin typeface="Archivo Narrow"/>
                <a:ea typeface="Archivo Narrow"/>
                <a:cs typeface="Archivo Narrow"/>
                <a:sym typeface="Archivo Narrow"/>
              </a:rPr>
              <a:t>clase</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aparece</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en</a:t>
            </a:r>
            <a:r>
              <a:rPr lang="en-US" sz="2398" dirty="0">
                <a:solidFill>
                  <a:srgbClr val="000000"/>
                </a:solidFill>
                <a:latin typeface="Archivo Narrow"/>
                <a:ea typeface="Archivo Narrow"/>
                <a:cs typeface="Archivo Narrow"/>
                <a:sym typeface="Archivo Narrow"/>
              </a:rPr>
              <a:t> la </a:t>
            </a:r>
            <a:r>
              <a:rPr lang="en-US" sz="2398" dirty="0" err="1">
                <a:solidFill>
                  <a:srgbClr val="000000"/>
                </a:solidFill>
                <a:latin typeface="Archivo Narrow"/>
                <a:ea typeface="Archivo Narrow"/>
                <a:cs typeface="Archivo Narrow"/>
                <a:sym typeface="Archivo Narrow"/>
              </a:rPr>
              <a:t>primera</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partición</a:t>
            </a:r>
            <a:r>
              <a:rPr lang="en-US" sz="2398" dirty="0">
                <a:solidFill>
                  <a:srgbClr val="000000"/>
                </a:solidFill>
                <a:latin typeface="Archivo Narrow"/>
                <a:ea typeface="Archivo Narrow"/>
                <a:cs typeface="Archivo Narrow"/>
                <a:sym typeface="Archivo Narrow"/>
              </a:rPr>
              <a:t>.</a:t>
            </a:r>
          </a:p>
          <a:p>
            <a:pPr marL="517765" lvl="1" indent="-258882" algn="just">
              <a:lnSpc>
                <a:spcPts val="3357"/>
              </a:lnSpc>
              <a:buAutoNum type="arabicPeriod"/>
            </a:pPr>
            <a:r>
              <a:rPr lang="en-US" sz="2398" dirty="0">
                <a:solidFill>
                  <a:srgbClr val="000000"/>
                </a:solidFill>
                <a:latin typeface="Archivo Narrow"/>
                <a:ea typeface="Archivo Narrow"/>
                <a:cs typeface="Archivo Narrow"/>
                <a:sym typeface="Archivo Narrow"/>
              </a:rPr>
              <a:t>Atributos de </a:t>
            </a:r>
            <a:r>
              <a:rPr lang="en-US" sz="2398" dirty="0" err="1">
                <a:solidFill>
                  <a:srgbClr val="000000"/>
                </a:solidFill>
                <a:latin typeface="Archivo Narrow"/>
                <a:ea typeface="Archivo Narrow"/>
                <a:cs typeface="Archivo Narrow"/>
                <a:sym typeface="Archivo Narrow"/>
              </a:rPr>
              <a:t>clase</a:t>
            </a:r>
            <a:endParaRPr lang="en-US" sz="2398" dirty="0">
              <a:solidFill>
                <a:srgbClr val="000000"/>
              </a:solidFill>
              <a:latin typeface="Archivo Narrow"/>
              <a:ea typeface="Archivo Narrow"/>
              <a:cs typeface="Archivo Narrow"/>
              <a:sym typeface="Archivo Narrow"/>
            </a:endParaRPr>
          </a:p>
          <a:p>
            <a:pPr marL="517765" lvl="1" indent="-258882" algn="just">
              <a:lnSpc>
                <a:spcPts val="3357"/>
              </a:lnSpc>
              <a:buFont typeface="Arial"/>
              <a:buChar char="•"/>
            </a:pPr>
            <a:r>
              <a:rPr lang="en-US" sz="2398" dirty="0">
                <a:solidFill>
                  <a:srgbClr val="000000"/>
                </a:solidFill>
                <a:latin typeface="Archivo Narrow"/>
                <a:ea typeface="Archivo Narrow"/>
                <a:cs typeface="Archivo Narrow"/>
                <a:sym typeface="Archivo Narrow"/>
              </a:rPr>
              <a:t>Los </a:t>
            </a:r>
            <a:r>
              <a:rPr lang="en-US" sz="2398" dirty="0" err="1">
                <a:solidFill>
                  <a:srgbClr val="000000"/>
                </a:solidFill>
                <a:latin typeface="Archivo Narrow"/>
                <a:ea typeface="Archivo Narrow"/>
                <a:cs typeface="Archivo Narrow"/>
                <a:sym typeface="Archivo Narrow"/>
              </a:rPr>
              <a:t>atributos</a:t>
            </a:r>
            <a:r>
              <a:rPr lang="en-US" sz="2398" dirty="0">
                <a:solidFill>
                  <a:srgbClr val="000000"/>
                </a:solidFill>
                <a:latin typeface="Archivo Narrow"/>
                <a:ea typeface="Archivo Narrow"/>
                <a:cs typeface="Archivo Narrow"/>
                <a:sym typeface="Archivo Narrow"/>
              </a:rPr>
              <a:t> se </a:t>
            </a:r>
            <a:r>
              <a:rPr lang="en-US" sz="2398" dirty="0" err="1">
                <a:solidFill>
                  <a:srgbClr val="000000"/>
                </a:solidFill>
                <a:latin typeface="Archivo Narrow"/>
                <a:ea typeface="Archivo Narrow"/>
                <a:cs typeface="Archivo Narrow"/>
                <a:sym typeface="Archivo Narrow"/>
              </a:rPr>
              <a:t>muestran</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en</a:t>
            </a:r>
            <a:r>
              <a:rPr lang="en-US" sz="2398" dirty="0">
                <a:solidFill>
                  <a:srgbClr val="000000"/>
                </a:solidFill>
                <a:latin typeface="Archivo Narrow"/>
                <a:ea typeface="Archivo Narrow"/>
                <a:cs typeface="Archivo Narrow"/>
                <a:sym typeface="Archivo Narrow"/>
              </a:rPr>
              <a:t> la </a:t>
            </a:r>
            <a:r>
              <a:rPr lang="en-US" sz="2398" dirty="0" err="1">
                <a:solidFill>
                  <a:srgbClr val="000000"/>
                </a:solidFill>
                <a:latin typeface="Archivo Narrow"/>
                <a:ea typeface="Archivo Narrow"/>
                <a:cs typeface="Archivo Narrow"/>
                <a:sym typeface="Archivo Narrow"/>
              </a:rPr>
              <a:t>segunda</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partición</a:t>
            </a:r>
            <a:r>
              <a:rPr lang="en-US" sz="2398" dirty="0">
                <a:solidFill>
                  <a:srgbClr val="000000"/>
                </a:solidFill>
                <a:latin typeface="Archivo Narrow"/>
                <a:ea typeface="Archivo Narrow"/>
                <a:cs typeface="Archivo Narrow"/>
                <a:sym typeface="Archivo Narrow"/>
              </a:rPr>
              <a:t>.</a:t>
            </a:r>
          </a:p>
          <a:p>
            <a:pPr marL="517765" lvl="1" indent="-258882" algn="just">
              <a:lnSpc>
                <a:spcPts val="3357"/>
              </a:lnSpc>
              <a:buFont typeface="Arial"/>
              <a:buChar char="•"/>
            </a:pPr>
            <a:r>
              <a:rPr lang="en-US" sz="2398" dirty="0">
                <a:solidFill>
                  <a:srgbClr val="000000"/>
                </a:solidFill>
                <a:latin typeface="Archivo Narrow"/>
                <a:ea typeface="Archivo Narrow"/>
                <a:cs typeface="Archivo Narrow"/>
                <a:sym typeface="Archivo Narrow"/>
              </a:rPr>
              <a:t>El </a:t>
            </a:r>
            <a:r>
              <a:rPr lang="en-US" sz="2398" dirty="0" err="1">
                <a:solidFill>
                  <a:srgbClr val="000000"/>
                </a:solidFill>
                <a:latin typeface="Archivo Narrow"/>
                <a:ea typeface="Archivo Narrow"/>
                <a:cs typeface="Archivo Narrow"/>
                <a:sym typeface="Archivo Narrow"/>
              </a:rPr>
              <a:t>tipo</a:t>
            </a:r>
            <a:r>
              <a:rPr lang="en-US" sz="2398" dirty="0">
                <a:solidFill>
                  <a:srgbClr val="000000"/>
                </a:solidFill>
                <a:latin typeface="Archivo Narrow"/>
                <a:ea typeface="Archivo Narrow"/>
                <a:cs typeface="Archivo Narrow"/>
                <a:sym typeface="Archivo Narrow"/>
              </a:rPr>
              <a:t> de </a:t>
            </a:r>
            <a:r>
              <a:rPr lang="en-US" sz="2398" dirty="0" err="1">
                <a:solidFill>
                  <a:srgbClr val="000000"/>
                </a:solidFill>
                <a:latin typeface="Archivo Narrow"/>
                <a:ea typeface="Archivo Narrow"/>
                <a:cs typeface="Archivo Narrow"/>
                <a:sym typeface="Archivo Narrow"/>
              </a:rPr>
              <a:t>atributo</a:t>
            </a:r>
            <a:r>
              <a:rPr lang="en-US" sz="2398" dirty="0">
                <a:solidFill>
                  <a:srgbClr val="000000"/>
                </a:solidFill>
                <a:latin typeface="Archivo Narrow"/>
                <a:ea typeface="Archivo Narrow"/>
                <a:cs typeface="Archivo Narrow"/>
                <a:sym typeface="Archivo Narrow"/>
              </a:rPr>
              <a:t> se </a:t>
            </a:r>
            <a:r>
              <a:rPr lang="en-US" sz="2398" dirty="0" err="1">
                <a:solidFill>
                  <a:srgbClr val="000000"/>
                </a:solidFill>
                <a:latin typeface="Archivo Narrow"/>
                <a:ea typeface="Archivo Narrow"/>
                <a:cs typeface="Archivo Narrow"/>
                <a:sym typeface="Archivo Narrow"/>
              </a:rPr>
              <a:t>muestra</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después</a:t>
            </a:r>
            <a:r>
              <a:rPr lang="en-US" sz="2398" dirty="0">
                <a:solidFill>
                  <a:srgbClr val="000000"/>
                </a:solidFill>
                <a:latin typeface="Archivo Narrow"/>
                <a:ea typeface="Archivo Narrow"/>
                <a:cs typeface="Archivo Narrow"/>
                <a:sym typeface="Archivo Narrow"/>
              </a:rPr>
              <a:t> de </a:t>
            </a:r>
            <a:r>
              <a:rPr lang="en-US" sz="2398" dirty="0" err="1">
                <a:solidFill>
                  <a:srgbClr val="000000"/>
                </a:solidFill>
                <a:latin typeface="Archivo Narrow"/>
                <a:ea typeface="Archivo Narrow"/>
                <a:cs typeface="Archivo Narrow"/>
                <a:sym typeface="Archivo Narrow"/>
              </a:rPr>
              <a:t>los</a:t>
            </a:r>
            <a:r>
              <a:rPr lang="en-US" sz="2398" dirty="0">
                <a:solidFill>
                  <a:srgbClr val="000000"/>
                </a:solidFill>
                <a:latin typeface="Archivo Narrow"/>
                <a:ea typeface="Archivo Narrow"/>
                <a:cs typeface="Archivo Narrow"/>
                <a:sym typeface="Archivo Narrow"/>
              </a:rPr>
              <a:t> dos puntos.</a:t>
            </a:r>
          </a:p>
          <a:p>
            <a:pPr marL="517765" lvl="1" indent="-258882" algn="just">
              <a:lnSpc>
                <a:spcPts val="3357"/>
              </a:lnSpc>
              <a:buFont typeface="Arial"/>
              <a:buChar char="•"/>
            </a:pPr>
            <a:r>
              <a:rPr lang="en-US" sz="2398" dirty="0">
                <a:solidFill>
                  <a:srgbClr val="000000"/>
                </a:solidFill>
                <a:latin typeface="Archivo Narrow"/>
                <a:ea typeface="Archivo Narrow"/>
                <a:cs typeface="Archivo Narrow"/>
                <a:sym typeface="Archivo Narrow"/>
              </a:rPr>
              <a:t>Los </a:t>
            </a:r>
            <a:r>
              <a:rPr lang="en-US" sz="2398" dirty="0" err="1">
                <a:solidFill>
                  <a:srgbClr val="000000"/>
                </a:solidFill>
                <a:latin typeface="Archivo Narrow"/>
                <a:ea typeface="Archivo Narrow"/>
                <a:cs typeface="Archivo Narrow"/>
                <a:sym typeface="Archivo Narrow"/>
              </a:rPr>
              <a:t>atributos</a:t>
            </a:r>
            <a:r>
              <a:rPr lang="en-US" sz="2398" dirty="0">
                <a:solidFill>
                  <a:srgbClr val="000000"/>
                </a:solidFill>
                <a:latin typeface="Archivo Narrow"/>
                <a:ea typeface="Archivo Narrow"/>
                <a:cs typeface="Archivo Narrow"/>
                <a:sym typeface="Archivo Narrow"/>
              </a:rPr>
              <a:t> se </a:t>
            </a:r>
            <a:r>
              <a:rPr lang="en-US" sz="2398" dirty="0" err="1">
                <a:solidFill>
                  <a:srgbClr val="000000"/>
                </a:solidFill>
                <a:latin typeface="Archivo Narrow"/>
                <a:ea typeface="Archivo Narrow"/>
                <a:cs typeface="Archivo Narrow"/>
                <a:sym typeface="Archivo Narrow"/>
              </a:rPr>
              <a:t>asignan</a:t>
            </a:r>
            <a:r>
              <a:rPr lang="en-US" sz="2398" dirty="0">
                <a:solidFill>
                  <a:srgbClr val="000000"/>
                </a:solidFill>
                <a:latin typeface="Archivo Narrow"/>
                <a:ea typeface="Archivo Narrow"/>
                <a:cs typeface="Archivo Narrow"/>
                <a:sym typeface="Archivo Narrow"/>
              </a:rPr>
              <a:t> a variables </a:t>
            </a:r>
            <a:r>
              <a:rPr lang="en-US" sz="2398" dirty="0" err="1">
                <a:solidFill>
                  <a:srgbClr val="000000"/>
                </a:solidFill>
                <a:latin typeface="Archivo Narrow"/>
                <a:ea typeface="Archivo Narrow"/>
                <a:cs typeface="Archivo Narrow"/>
                <a:sym typeface="Archivo Narrow"/>
              </a:rPr>
              <a:t>miembro</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miembros</a:t>
            </a:r>
            <a:r>
              <a:rPr lang="en-US" sz="2398" dirty="0">
                <a:solidFill>
                  <a:srgbClr val="000000"/>
                </a:solidFill>
                <a:latin typeface="Archivo Narrow"/>
                <a:ea typeface="Archivo Narrow"/>
                <a:cs typeface="Archivo Narrow"/>
                <a:sym typeface="Archivo Narrow"/>
              </a:rPr>
              <a:t> de </a:t>
            </a:r>
            <a:r>
              <a:rPr lang="en-US" sz="2398" dirty="0" err="1">
                <a:solidFill>
                  <a:srgbClr val="000000"/>
                </a:solidFill>
                <a:latin typeface="Archivo Narrow"/>
                <a:ea typeface="Archivo Narrow"/>
                <a:cs typeface="Archivo Narrow"/>
                <a:sym typeface="Archivo Narrow"/>
              </a:rPr>
              <a:t>datos</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en</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el</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código</a:t>
            </a:r>
            <a:r>
              <a:rPr lang="en-US" sz="2398" dirty="0">
                <a:solidFill>
                  <a:srgbClr val="000000"/>
                </a:solidFill>
                <a:latin typeface="Archivo Narrow"/>
                <a:ea typeface="Archivo Narrow"/>
                <a:cs typeface="Archivo Narrow"/>
                <a:sym typeface="Archivo Narrow"/>
              </a:rPr>
              <a:t>.</a:t>
            </a:r>
          </a:p>
          <a:p>
            <a:pPr marL="517765" lvl="1" indent="-258882" algn="just">
              <a:lnSpc>
                <a:spcPts val="3357"/>
              </a:lnSpc>
              <a:buAutoNum type="arabicPeriod"/>
            </a:pPr>
            <a:r>
              <a:rPr lang="en-US" sz="2398" dirty="0" err="1">
                <a:solidFill>
                  <a:srgbClr val="000000"/>
                </a:solidFill>
                <a:latin typeface="Archivo Narrow"/>
                <a:ea typeface="Archivo Narrow"/>
                <a:cs typeface="Archivo Narrow"/>
                <a:sym typeface="Archivo Narrow"/>
              </a:rPr>
              <a:t>Operaciones</a:t>
            </a:r>
            <a:r>
              <a:rPr lang="en-US" sz="2398" dirty="0">
                <a:solidFill>
                  <a:srgbClr val="000000"/>
                </a:solidFill>
                <a:latin typeface="Archivo Narrow"/>
                <a:ea typeface="Archivo Narrow"/>
                <a:cs typeface="Archivo Narrow"/>
                <a:sym typeface="Archivo Narrow"/>
              </a:rPr>
              <a:t> de </a:t>
            </a:r>
            <a:r>
              <a:rPr lang="en-US" sz="2398" dirty="0" err="1">
                <a:solidFill>
                  <a:srgbClr val="000000"/>
                </a:solidFill>
                <a:latin typeface="Archivo Narrow"/>
                <a:ea typeface="Archivo Narrow"/>
                <a:cs typeface="Archivo Narrow"/>
                <a:sym typeface="Archivo Narrow"/>
              </a:rPr>
              <a:t>clase</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Métodos</a:t>
            </a:r>
            <a:r>
              <a:rPr lang="en-US" sz="2398" dirty="0">
                <a:solidFill>
                  <a:srgbClr val="000000"/>
                </a:solidFill>
                <a:latin typeface="Archivo Narrow"/>
                <a:ea typeface="Archivo Narrow"/>
                <a:cs typeface="Archivo Narrow"/>
                <a:sym typeface="Archivo Narrow"/>
              </a:rPr>
              <a:t>)</a:t>
            </a:r>
          </a:p>
          <a:p>
            <a:pPr marL="517765" lvl="1" indent="-258882" algn="just">
              <a:lnSpc>
                <a:spcPts val="3357"/>
              </a:lnSpc>
              <a:buFont typeface="Arial"/>
              <a:buChar char="•"/>
            </a:pPr>
            <a:r>
              <a:rPr lang="en-US" sz="2398" dirty="0">
                <a:solidFill>
                  <a:srgbClr val="000000"/>
                </a:solidFill>
                <a:latin typeface="Archivo Narrow"/>
                <a:ea typeface="Archivo Narrow"/>
                <a:cs typeface="Archivo Narrow"/>
                <a:sym typeface="Archivo Narrow"/>
              </a:rPr>
              <a:t>Las </a:t>
            </a:r>
            <a:r>
              <a:rPr lang="en-US" sz="2398" dirty="0" err="1">
                <a:solidFill>
                  <a:srgbClr val="000000"/>
                </a:solidFill>
                <a:latin typeface="Archivo Narrow"/>
                <a:ea typeface="Archivo Narrow"/>
                <a:cs typeface="Archivo Narrow"/>
                <a:sym typeface="Archivo Narrow"/>
              </a:rPr>
              <a:t>operaciones</a:t>
            </a:r>
            <a:r>
              <a:rPr lang="en-US" sz="2398" dirty="0">
                <a:solidFill>
                  <a:srgbClr val="000000"/>
                </a:solidFill>
                <a:latin typeface="Archivo Narrow"/>
                <a:ea typeface="Archivo Narrow"/>
                <a:cs typeface="Archivo Narrow"/>
                <a:sym typeface="Archivo Narrow"/>
              </a:rPr>
              <a:t> se </a:t>
            </a:r>
            <a:r>
              <a:rPr lang="en-US" sz="2398" dirty="0" err="1">
                <a:solidFill>
                  <a:srgbClr val="000000"/>
                </a:solidFill>
                <a:latin typeface="Archivo Narrow"/>
                <a:ea typeface="Archivo Narrow"/>
                <a:cs typeface="Archivo Narrow"/>
                <a:sym typeface="Archivo Narrow"/>
              </a:rPr>
              <a:t>muestran</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en</a:t>
            </a:r>
            <a:r>
              <a:rPr lang="en-US" sz="2398" dirty="0">
                <a:solidFill>
                  <a:srgbClr val="000000"/>
                </a:solidFill>
                <a:latin typeface="Archivo Narrow"/>
                <a:ea typeface="Archivo Narrow"/>
                <a:cs typeface="Archivo Narrow"/>
                <a:sym typeface="Archivo Narrow"/>
              </a:rPr>
              <a:t> la </a:t>
            </a:r>
            <a:r>
              <a:rPr lang="en-US" sz="2398" dirty="0" err="1">
                <a:solidFill>
                  <a:srgbClr val="000000"/>
                </a:solidFill>
                <a:latin typeface="Archivo Narrow"/>
                <a:ea typeface="Archivo Narrow"/>
                <a:cs typeface="Archivo Narrow"/>
                <a:sym typeface="Archivo Narrow"/>
              </a:rPr>
              <a:t>tercera</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partición</a:t>
            </a:r>
            <a:r>
              <a:rPr lang="en-US" sz="2398" dirty="0">
                <a:solidFill>
                  <a:srgbClr val="000000"/>
                </a:solidFill>
                <a:latin typeface="Archivo Narrow"/>
                <a:ea typeface="Archivo Narrow"/>
                <a:cs typeface="Archivo Narrow"/>
                <a:sym typeface="Archivo Narrow"/>
              </a:rPr>
              <a:t>. Son </a:t>
            </a:r>
            <a:r>
              <a:rPr lang="en-US" sz="2398" dirty="0" err="1">
                <a:solidFill>
                  <a:srgbClr val="000000"/>
                </a:solidFill>
                <a:latin typeface="Archivo Narrow"/>
                <a:ea typeface="Archivo Narrow"/>
                <a:cs typeface="Archivo Narrow"/>
                <a:sym typeface="Archivo Narrow"/>
              </a:rPr>
              <a:t>servicios</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que</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brinda</a:t>
            </a:r>
            <a:r>
              <a:rPr lang="en-US" sz="2398" dirty="0">
                <a:solidFill>
                  <a:srgbClr val="000000"/>
                </a:solidFill>
                <a:latin typeface="Archivo Narrow"/>
                <a:ea typeface="Archivo Narrow"/>
                <a:cs typeface="Archivo Narrow"/>
                <a:sym typeface="Archivo Narrow"/>
              </a:rPr>
              <a:t> la </a:t>
            </a:r>
            <a:r>
              <a:rPr lang="en-US" sz="2398" dirty="0" err="1">
                <a:solidFill>
                  <a:srgbClr val="000000"/>
                </a:solidFill>
                <a:latin typeface="Archivo Narrow"/>
                <a:ea typeface="Archivo Narrow"/>
                <a:cs typeface="Archivo Narrow"/>
                <a:sym typeface="Archivo Narrow"/>
              </a:rPr>
              <a:t>clase</a:t>
            </a:r>
            <a:r>
              <a:rPr lang="en-US" sz="2398" dirty="0">
                <a:solidFill>
                  <a:srgbClr val="000000"/>
                </a:solidFill>
                <a:latin typeface="Archivo Narrow"/>
                <a:ea typeface="Archivo Narrow"/>
                <a:cs typeface="Archivo Narrow"/>
                <a:sym typeface="Archivo Narrow"/>
              </a:rPr>
              <a:t>.</a:t>
            </a:r>
          </a:p>
          <a:p>
            <a:pPr marL="517765" lvl="1" indent="-258882" algn="just">
              <a:lnSpc>
                <a:spcPts val="3357"/>
              </a:lnSpc>
              <a:buFont typeface="Arial"/>
              <a:buChar char="•"/>
            </a:pPr>
            <a:r>
              <a:rPr lang="en-US" sz="2398" dirty="0">
                <a:solidFill>
                  <a:srgbClr val="000000"/>
                </a:solidFill>
                <a:latin typeface="Archivo Narrow"/>
                <a:ea typeface="Archivo Narrow"/>
                <a:cs typeface="Archivo Narrow"/>
                <a:sym typeface="Archivo Narrow"/>
              </a:rPr>
              <a:t>El </a:t>
            </a:r>
            <a:r>
              <a:rPr lang="en-US" sz="2398" dirty="0" err="1">
                <a:solidFill>
                  <a:srgbClr val="000000"/>
                </a:solidFill>
                <a:latin typeface="Archivo Narrow"/>
                <a:ea typeface="Archivo Narrow"/>
                <a:cs typeface="Archivo Narrow"/>
                <a:sym typeface="Archivo Narrow"/>
              </a:rPr>
              <a:t>tipo</a:t>
            </a:r>
            <a:r>
              <a:rPr lang="en-US" sz="2398" dirty="0">
                <a:solidFill>
                  <a:srgbClr val="000000"/>
                </a:solidFill>
                <a:latin typeface="Archivo Narrow"/>
                <a:ea typeface="Archivo Narrow"/>
                <a:cs typeface="Archivo Narrow"/>
                <a:sym typeface="Archivo Narrow"/>
              </a:rPr>
              <a:t> de </a:t>
            </a:r>
            <a:r>
              <a:rPr lang="en-US" sz="2398" dirty="0" err="1">
                <a:solidFill>
                  <a:srgbClr val="000000"/>
                </a:solidFill>
                <a:latin typeface="Archivo Narrow"/>
                <a:ea typeface="Archivo Narrow"/>
                <a:cs typeface="Archivo Narrow"/>
                <a:sym typeface="Archivo Narrow"/>
              </a:rPr>
              <a:t>retorno</a:t>
            </a:r>
            <a:r>
              <a:rPr lang="en-US" sz="2398" dirty="0">
                <a:solidFill>
                  <a:srgbClr val="000000"/>
                </a:solidFill>
                <a:latin typeface="Archivo Narrow"/>
                <a:ea typeface="Archivo Narrow"/>
                <a:cs typeface="Archivo Narrow"/>
                <a:sym typeface="Archivo Narrow"/>
              </a:rPr>
              <a:t> de un </a:t>
            </a:r>
            <a:r>
              <a:rPr lang="en-US" sz="2398" dirty="0" err="1">
                <a:solidFill>
                  <a:srgbClr val="000000"/>
                </a:solidFill>
                <a:latin typeface="Archivo Narrow"/>
                <a:ea typeface="Archivo Narrow"/>
                <a:cs typeface="Archivo Narrow"/>
                <a:sym typeface="Archivo Narrow"/>
              </a:rPr>
              <a:t>método</a:t>
            </a:r>
            <a:r>
              <a:rPr lang="en-US" sz="2398" dirty="0">
                <a:solidFill>
                  <a:srgbClr val="000000"/>
                </a:solidFill>
                <a:latin typeface="Archivo Narrow"/>
                <a:ea typeface="Archivo Narrow"/>
                <a:cs typeface="Archivo Narrow"/>
                <a:sym typeface="Archivo Narrow"/>
              </a:rPr>
              <a:t> se </a:t>
            </a:r>
            <a:r>
              <a:rPr lang="en-US" sz="2398" dirty="0" err="1">
                <a:solidFill>
                  <a:srgbClr val="000000"/>
                </a:solidFill>
                <a:latin typeface="Archivo Narrow"/>
                <a:ea typeface="Archivo Narrow"/>
                <a:cs typeface="Archivo Narrow"/>
                <a:sym typeface="Archivo Narrow"/>
              </a:rPr>
              <a:t>muestra</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después</a:t>
            </a:r>
            <a:r>
              <a:rPr lang="en-US" sz="2398" dirty="0">
                <a:solidFill>
                  <a:srgbClr val="000000"/>
                </a:solidFill>
                <a:latin typeface="Archivo Narrow"/>
                <a:ea typeface="Archivo Narrow"/>
                <a:cs typeface="Archivo Narrow"/>
                <a:sym typeface="Archivo Narrow"/>
              </a:rPr>
              <a:t> de </a:t>
            </a:r>
            <a:r>
              <a:rPr lang="en-US" sz="2398" dirty="0" err="1">
                <a:solidFill>
                  <a:srgbClr val="000000"/>
                </a:solidFill>
                <a:latin typeface="Archivo Narrow"/>
                <a:ea typeface="Archivo Narrow"/>
                <a:cs typeface="Archivo Narrow"/>
                <a:sym typeface="Archivo Narrow"/>
              </a:rPr>
              <a:t>los</a:t>
            </a:r>
            <a:r>
              <a:rPr lang="en-US" sz="2398" dirty="0">
                <a:solidFill>
                  <a:srgbClr val="000000"/>
                </a:solidFill>
                <a:latin typeface="Archivo Narrow"/>
                <a:ea typeface="Archivo Narrow"/>
                <a:cs typeface="Archivo Narrow"/>
                <a:sym typeface="Archivo Narrow"/>
              </a:rPr>
              <a:t> dos puntos al final de la </a:t>
            </a:r>
            <a:r>
              <a:rPr lang="en-US" sz="2398" dirty="0" err="1">
                <a:solidFill>
                  <a:srgbClr val="000000"/>
                </a:solidFill>
                <a:latin typeface="Archivo Narrow"/>
                <a:ea typeface="Archivo Narrow"/>
                <a:cs typeface="Archivo Narrow"/>
                <a:sym typeface="Archivo Narrow"/>
              </a:rPr>
              <a:t>firma</a:t>
            </a:r>
            <a:r>
              <a:rPr lang="en-US" sz="2398" dirty="0">
                <a:solidFill>
                  <a:srgbClr val="000000"/>
                </a:solidFill>
                <a:latin typeface="Archivo Narrow"/>
                <a:ea typeface="Archivo Narrow"/>
                <a:cs typeface="Archivo Narrow"/>
                <a:sym typeface="Archivo Narrow"/>
              </a:rPr>
              <a:t> del </a:t>
            </a:r>
            <a:r>
              <a:rPr lang="en-US" sz="2398" dirty="0" err="1">
                <a:solidFill>
                  <a:srgbClr val="000000"/>
                </a:solidFill>
                <a:latin typeface="Archivo Narrow"/>
                <a:ea typeface="Archivo Narrow"/>
                <a:cs typeface="Archivo Narrow"/>
                <a:sym typeface="Archivo Narrow"/>
              </a:rPr>
              <a:t>método</a:t>
            </a:r>
            <a:r>
              <a:rPr lang="en-US" sz="2398" dirty="0">
                <a:solidFill>
                  <a:srgbClr val="000000"/>
                </a:solidFill>
                <a:latin typeface="Archivo Narrow"/>
                <a:ea typeface="Archivo Narrow"/>
                <a:cs typeface="Archivo Narrow"/>
                <a:sym typeface="Archivo Narrow"/>
              </a:rPr>
              <a:t>.</a:t>
            </a:r>
          </a:p>
          <a:p>
            <a:pPr marL="517765" lvl="1" indent="-258882" algn="just">
              <a:lnSpc>
                <a:spcPts val="3357"/>
              </a:lnSpc>
              <a:buFont typeface="Arial"/>
              <a:buChar char="•"/>
            </a:pPr>
            <a:r>
              <a:rPr lang="en-US" sz="2398" dirty="0">
                <a:solidFill>
                  <a:srgbClr val="000000"/>
                </a:solidFill>
                <a:latin typeface="Archivo Narrow"/>
                <a:ea typeface="Archivo Narrow"/>
                <a:cs typeface="Archivo Narrow"/>
                <a:sym typeface="Archivo Narrow"/>
              </a:rPr>
              <a:t>El </a:t>
            </a:r>
            <a:r>
              <a:rPr lang="en-US" sz="2398" dirty="0" err="1">
                <a:solidFill>
                  <a:srgbClr val="000000"/>
                </a:solidFill>
                <a:latin typeface="Archivo Narrow"/>
                <a:ea typeface="Archivo Narrow"/>
                <a:cs typeface="Archivo Narrow"/>
                <a:sym typeface="Archivo Narrow"/>
              </a:rPr>
              <a:t>tipo</a:t>
            </a:r>
            <a:r>
              <a:rPr lang="en-US" sz="2398" dirty="0">
                <a:solidFill>
                  <a:srgbClr val="000000"/>
                </a:solidFill>
                <a:latin typeface="Archivo Narrow"/>
                <a:ea typeface="Archivo Narrow"/>
                <a:cs typeface="Archivo Narrow"/>
                <a:sym typeface="Archivo Narrow"/>
              </a:rPr>
              <a:t> de </a:t>
            </a:r>
            <a:r>
              <a:rPr lang="en-US" sz="2398" dirty="0" err="1">
                <a:solidFill>
                  <a:srgbClr val="000000"/>
                </a:solidFill>
                <a:latin typeface="Archivo Narrow"/>
                <a:ea typeface="Archivo Narrow"/>
                <a:cs typeface="Archivo Narrow"/>
                <a:sym typeface="Archivo Narrow"/>
              </a:rPr>
              <a:t>retorno</a:t>
            </a:r>
            <a:r>
              <a:rPr lang="en-US" sz="2398" dirty="0">
                <a:solidFill>
                  <a:srgbClr val="000000"/>
                </a:solidFill>
                <a:latin typeface="Archivo Narrow"/>
                <a:ea typeface="Archivo Narrow"/>
                <a:cs typeface="Archivo Narrow"/>
                <a:sym typeface="Archivo Narrow"/>
              </a:rPr>
              <a:t> de </a:t>
            </a:r>
            <a:r>
              <a:rPr lang="en-US" sz="2398" dirty="0" err="1">
                <a:solidFill>
                  <a:srgbClr val="000000"/>
                </a:solidFill>
                <a:latin typeface="Archivo Narrow"/>
                <a:ea typeface="Archivo Narrow"/>
                <a:cs typeface="Archivo Narrow"/>
                <a:sym typeface="Archivo Narrow"/>
              </a:rPr>
              <a:t>los</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parámetros</a:t>
            </a:r>
            <a:r>
              <a:rPr lang="en-US" sz="2398" dirty="0">
                <a:solidFill>
                  <a:srgbClr val="000000"/>
                </a:solidFill>
                <a:latin typeface="Archivo Narrow"/>
                <a:ea typeface="Archivo Narrow"/>
                <a:cs typeface="Archivo Narrow"/>
                <a:sym typeface="Archivo Narrow"/>
              </a:rPr>
              <a:t> del </a:t>
            </a:r>
            <a:r>
              <a:rPr lang="en-US" sz="2398" dirty="0" err="1">
                <a:solidFill>
                  <a:srgbClr val="000000"/>
                </a:solidFill>
                <a:latin typeface="Archivo Narrow"/>
                <a:ea typeface="Archivo Narrow"/>
                <a:cs typeface="Archivo Narrow"/>
                <a:sym typeface="Archivo Narrow"/>
              </a:rPr>
              <a:t>método</a:t>
            </a:r>
            <a:r>
              <a:rPr lang="en-US" sz="2398" dirty="0">
                <a:solidFill>
                  <a:srgbClr val="000000"/>
                </a:solidFill>
                <a:latin typeface="Archivo Narrow"/>
                <a:ea typeface="Archivo Narrow"/>
                <a:cs typeface="Archivo Narrow"/>
                <a:sym typeface="Archivo Narrow"/>
              </a:rPr>
              <a:t> se </a:t>
            </a:r>
            <a:r>
              <a:rPr lang="en-US" sz="2398" dirty="0" err="1">
                <a:solidFill>
                  <a:srgbClr val="000000"/>
                </a:solidFill>
                <a:latin typeface="Archivo Narrow"/>
                <a:ea typeface="Archivo Narrow"/>
                <a:cs typeface="Archivo Narrow"/>
                <a:sym typeface="Archivo Narrow"/>
              </a:rPr>
              <a:t>muestra</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después</a:t>
            </a:r>
            <a:r>
              <a:rPr lang="en-US" sz="2398" dirty="0">
                <a:solidFill>
                  <a:srgbClr val="000000"/>
                </a:solidFill>
                <a:latin typeface="Archivo Narrow"/>
                <a:ea typeface="Archivo Narrow"/>
                <a:cs typeface="Archivo Narrow"/>
                <a:sym typeface="Archivo Narrow"/>
              </a:rPr>
              <a:t> de </a:t>
            </a:r>
            <a:r>
              <a:rPr lang="en-US" sz="2398" dirty="0" err="1">
                <a:solidFill>
                  <a:srgbClr val="000000"/>
                </a:solidFill>
                <a:latin typeface="Archivo Narrow"/>
                <a:ea typeface="Archivo Narrow"/>
                <a:cs typeface="Archivo Narrow"/>
                <a:sym typeface="Archivo Narrow"/>
              </a:rPr>
              <a:t>los</a:t>
            </a:r>
            <a:r>
              <a:rPr lang="en-US" sz="2398" dirty="0">
                <a:solidFill>
                  <a:srgbClr val="000000"/>
                </a:solidFill>
                <a:latin typeface="Archivo Narrow"/>
                <a:ea typeface="Archivo Narrow"/>
                <a:cs typeface="Archivo Narrow"/>
                <a:sym typeface="Archivo Narrow"/>
              </a:rPr>
              <a:t> dos puntos </a:t>
            </a:r>
            <a:r>
              <a:rPr lang="en-US" sz="2398" dirty="0" err="1">
                <a:solidFill>
                  <a:srgbClr val="000000"/>
                </a:solidFill>
                <a:latin typeface="Archivo Narrow"/>
                <a:ea typeface="Archivo Narrow"/>
                <a:cs typeface="Archivo Narrow"/>
                <a:sym typeface="Archivo Narrow"/>
              </a:rPr>
              <a:t>que</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siguen</a:t>
            </a:r>
            <a:r>
              <a:rPr lang="en-US" sz="2398" dirty="0">
                <a:solidFill>
                  <a:srgbClr val="000000"/>
                </a:solidFill>
                <a:latin typeface="Archivo Narrow"/>
                <a:ea typeface="Archivo Narrow"/>
                <a:cs typeface="Archivo Narrow"/>
                <a:sym typeface="Archivo Narrow"/>
              </a:rPr>
              <a:t> al </a:t>
            </a:r>
            <a:r>
              <a:rPr lang="en-US" sz="2398" dirty="0" err="1">
                <a:solidFill>
                  <a:srgbClr val="000000"/>
                </a:solidFill>
                <a:latin typeface="Archivo Narrow"/>
                <a:ea typeface="Archivo Narrow"/>
                <a:cs typeface="Archivo Narrow"/>
                <a:sym typeface="Archivo Narrow"/>
              </a:rPr>
              <a:t>nombre</a:t>
            </a:r>
            <a:r>
              <a:rPr lang="en-US" sz="2398" dirty="0">
                <a:solidFill>
                  <a:srgbClr val="000000"/>
                </a:solidFill>
                <a:latin typeface="Archivo Narrow"/>
                <a:ea typeface="Archivo Narrow"/>
                <a:cs typeface="Archivo Narrow"/>
                <a:sym typeface="Archivo Narrow"/>
              </a:rPr>
              <a:t> del </a:t>
            </a:r>
            <a:r>
              <a:rPr lang="en-US" sz="2398" dirty="0" err="1">
                <a:solidFill>
                  <a:srgbClr val="000000"/>
                </a:solidFill>
                <a:latin typeface="Archivo Narrow"/>
                <a:ea typeface="Archivo Narrow"/>
                <a:cs typeface="Archivo Narrow"/>
                <a:sym typeface="Archivo Narrow"/>
              </a:rPr>
              <a:t>parámetro</a:t>
            </a:r>
            <a:r>
              <a:rPr lang="en-US" sz="2398" dirty="0">
                <a:solidFill>
                  <a:srgbClr val="000000"/>
                </a:solidFill>
                <a:latin typeface="Archivo Narrow"/>
                <a:ea typeface="Archivo Narrow"/>
                <a:cs typeface="Archivo Narrow"/>
                <a:sym typeface="Archivo Narrow"/>
              </a:rPr>
              <a:t>.</a:t>
            </a:r>
          </a:p>
          <a:p>
            <a:pPr marL="517765" lvl="1" indent="-258882" algn="just">
              <a:lnSpc>
                <a:spcPts val="3357"/>
              </a:lnSpc>
              <a:buFont typeface="Arial"/>
              <a:buChar char="•"/>
            </a:pPr>
            <a:r>
              <a:rPr lang="en-US" sz="2398" dirty="0">
                <a:solidFill>
                  <a:srgbClr val="000000"/>
                </a:solidFill>
                <a:latin typeface="Archivo Narrow"/>
                <a:ea typeface="Archivo Narrow"/>
                <a:cs typeface="Archivo Narrow"/>
                <a:sym typeface="Archivo Narrow"/>
              </a:rPr>
              <a:t>Mapa de </a:t>
            </a:r>
            <a:r>
              <a:rPr lang="en-US" sz="2398" dirty="0" err="1">
                <a:solidFill>
                  <a:srgbClr val="000000"/>
                </a:solidFill>
                <a:latin typeface="Archivo Narrow"/>
                <a:ea typeface="Archivo Narrow"/>
                <a:cs typeface="Archivo Narrow"/>
                <a:sym typeface="Archivo Narrow"/>
              </a:rPr>
              <a:t>operaciones</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en</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métodos</a:t>
            </a:r>
            <a:r>
              <a:rPr lang="en-US" sz="2398" dirty="0">
                <a:solidFill>
                  <a:srgbClr val="000000"/>
                </a:solidFill>
                <a:latin typeface="Archivo Narrow"/>
                <a:ea typeface="Archivo Narrow"/>
                <a:cs typeface="Archivo Narrow"/>
                <a:sym typeface="Archivo Narrow"/>
              </a:rPr>
              <a:t> de </a:t>
            </a:r>
            <a:r>
              <a:rPr lang="en-US" sz="2398" dirty="0" err="1">
                <a:solidFill>
                  <a:srgbClr val="000000"/>
                </a:solidFill>
                <a:latin typeface="Archivo Narrow"/>
                <a:ea typeface="Archivo Narrow"/>
                <a:cs typeface="Archivo Narrow"/>
                <a:sym typeface="Archivo Narrow"/>
              </a:rPr>
              <a:t>clase</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en</a:t>
            </a:r>
            <a:r>
              <a:rPr lang="en-US" sz="2398" dirty="0">
                <a:solidFill>
                  <a:srgbClr val="000000"/>
                </a:solidFill>
                <a:latin typeface="Archivo Narrow"/>
                <a:ea typeface="Archivo Narrow"/>
                <a:cs typeface="Archivo Narrow"/>
                <a:sym typeface="Archivo Narrow"/>
              </a:rPr>
              <a:t> </a:t>
            </a:r>
            <a:r>
              <a:rPr lang="en-US" sz="2398" dirty="0" err="1">
                <a:solidFill>
                  <a:srgbClr val="000000"/>
                </a:solidFill>
                <a:latin typeface="Archivo Narrow"/>
                <a:ea typeface="Archivo Narrow"/>
                <a:cs typeface="Archivo Narrow"/>
                <a:sym typeface="Archivo Narrow"/>
              </a:rPr>
              <a:t>código</a:t>
            </a:r>
            <a:endParaRPr lang="en-US" sz="2398" dirty="0">
              <a:solidFill>
                <a:srgbClr val="000000"/>
              </a:solidFill>
              <a:latin typeface="Archivo Narrow"/>
              <a:ea typeface="Archivo Narrow"/>
              <a:cs typeface="Archivo Narrow"/>
              <a:sym typeface="Archivo Narrow"/>
            </a:endParaRPr>
          </a:p>
          <a:p>
            <a:pPr algn="just">
              <a:lnSpc>
                <a:spcPts val="3357"/>
              </a:lnSpc>
              <a:spcBef>
                <a:spcPct val="0"/>
              </a:spcBef>
            </a:pPr>
            <a:endParaRPr lang="en-US" sz="2398" dirty="0">
              <a:solidFill>
                <a:srgbClr val="000000"/>
              </a:solidFill>
              <a:latin typeface="Archivo Narrow"/>
              <a:ea typeface="Archivo Narrow"/>
              <a:cs typeface="Archivo Narrow"/>
              <a:sym typeface="Archivo Narrow"/>
            </a:endParaRPr>
          </a:p>
        </p:txBody>
      </p:sp>
      <p:sp>
        <p:nvSpPr>
          <p:cNvPr id="4" name="Freeform 4"/>
          <p:cNvSpPr/>
          <p:nvPr/>
        </p:nvSpPr>
        <p:spPr>
          <a:xfrm>
            <a:off x="12281127" y="4438207"/>
            <a:ext cx="3763469" cy="2741292"/>
          </a:xfrm>
          <a:custGeom>
            <a:avLst/>
            <a:gdLst/>
            <a:ahLst/>
            <a:cxnLst/>
            <a:rect l="l" t="t" r="r" b="b"/>
            <a:pathLst>
              <a:path w="3763469" h="2741292">
                <a:moveTo>
                  <a:pt x="0" y="0"/>
                </a:moveTo>
                <a:lnTo>
                  <a:pt x="3763470" y="0"/>
                </a:lnTo>
                <a:lnTo>
                  <a:pt x="3763470" y="2741292"/>
                </a:lnTo>
                <a:lnTo>
                  <a:pt x="0" y="2741292"/>
                </a:lnTo>
                <a:lnTo>
                  <a:pt x="0" y="0"/>
                </a:lnTo>
                <a:close/>
              </a:path>
            </a:pathLst>
          </a:custGeom>
          <a:blipFill>
            <a:blip r:embed="rId3"/>
            <a:stretch>
              <a:fillRect/>
            </a:stretch>
          </a:blipFill>
        </p:spPr>
        <p:txBody>
          <a:bodyPr/>
          <a:lstStyle/>
          <a:p>
            <a:endParaRPr lang="es-MX"/>
          </a:p>
        </p:txBody>
      </p:sp>
      <p:sp>
        <p:nvSpPr>
          <p:cNvPr id="5" name="TextBox 5"/>
          <p:cNvSpPr txBox="1"/>
          <p:nvPr/>
        </p:nvSpPr>
        <p:spPr>
          <a:xfrm>
            <a:off x="4348860" y="1096437"/>
            <a:ext cx="9590279" cy="1830070"/>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Notación de </a:t>
            </a:r>
          </a:p>
          <a:p>
            <a:pPr algn="ctr">
              <a:lnSpc>
                <a:spcPts val="7279"/>
              </a:lnSpc>
            </a:pPr>
            <a:r>
              <a:rPr lang="en-US" sz="5199" b="1">
                <a:solidFill>
                  <a:srgbClr val="000000"/>
                </a:solidFill>
                <a:latin typeface="Archivo Narrow Bold"/>
                <a:ea typeface="Archivo Narrow Bold"/>
                <a:cs typeface="Archivo Narrow Bold"/>
                <a:sym typeface="Archivo Narrow Bold"/>
              </a:rPr>
              <a:t>clases</a:t>
            </a:r>
          </a:p>
        </p:txBody>
      </p:sp>
      <p:sp>
        <p:nvSpPr>
          <p:cNvPr id="6" name="Freeform 4">
            <a:extLst>
              <a:ext uri="{FF2B5EF4-FFF2-40B4-BE49-F238E27FC236}">
                <a16:creationId xmlns:a16="http://schemas.microsoft.com/office/drawing/2014/main" id="{33712740-3BC3-D7CE-965B-C9B5636F384A}"/>
              </a:ext>
            </a:extLst>
          </p:cNvPr>
          <p:cNvSpPr/>
          <p:nvPr/>
        </p:nvSpPr>
        <p:spPr>
          <a:xfrm>
            <a:off x="4348860" y="2027398"/>
            <a:ext cx="8950440" cy="6232203"/>
          </a:xfrm>
          <a:custGeom>
            <a:avLst/>
            <a:gdLst/>
            <a:ahLst/>
            <a:cxnLst/>
            <a:rect l="l" t="t" r="r" b="b"/>
            <a:pathLst>
              <a:path w="3763469" h="2741292">
                <a:moveTo>
                  <a:pt x="0" y="0"/>
                </a:moveTo>
                <a:lnTo>
                  <a:pt x="3763470" y="0"/>
                </a:lnTo>
                <a:lnTo>
                  <a:pt x="3763470" y="2741292"/>
                </a:lnTo>
                <a:lnTo>
                  <a:pt x="0" y="2741292"/>
                </a:lnTo>
                <a:lnTo>
                  <a:pt x="0" y="0"/>
                </a:lnTo>
                <a:close/>
              </a:path>
            </a:pathLst>
          </a:custGeom>
          <a:blipFill>
            <a:blip r:embed="rId3"/>
            <a:stretch>
              <a:fillRect/>
            </a:stretch>
          </a:blipFill>
        </p:spPr>
        <p:txBody>
          <a:bodyPr/>
          <a:lstStyle/>
          <a:p>
            <a:endParaRPr lang="es-MX"/>
          </a:p>
        </p:txBody>
      </p:sp>
      <p:pic>
        <p:nvPicPr>
          <p:cNvPr id="7" name="Picture 6" descr="X png cruzar png transparente antecedentes 38341441 PNG">
            <a:extLst>
              <a:ext uri="{FF2B5EF4-FFF2-40B4-BE49-F238E27FC236}">
                <a16:creationId xmlns:a16="http://schemas.microsoft.com/office/drawing/2014/main" id="{13F79B0E-6A0D-73B6-D1FC-D2119503D71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632" t="12307" r="12449" b="12307"/>
          <a:stretch>
            <a:fillRect/>
          </a:stretch>
        </p:blipFill>
        <p:spPr bwMode="auto">
          <a:xfrm>
            <a:off x="12638802" y="1733960"/>
            <a:ext cx="980417" cy="9735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nextCondLst>
                <p:cond evt="onClick" delay="0">
                  <p:tgtEl>
                    <p:spTgt spid="4"/>
                  </p:tgtEl>
                </p:cond>
              </p:nextCondLst>
            </p:seq>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6" grpId="0" animBg="1"/>
      <p:bldP spid="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3" name="Freeform 2">
            <a:extLst>
              <a:ext uri="{FF2B5EF4-FFF2-40B4-BE49-F238E27FC236}">
                <a16:creationId xmlns:a16="http://schemas.microsoft.com/office/drawing/2014/main" id="{FEC9C06E-2A1D-2B16-885B-26DFE3EE46C2}"/>
              </a:ext>
            </a:extLst>
          </p:cNvPr>
          <p:cNvSpPr/>
          <p:nvPr/>
        </p:nvSpPr>
        <p:spPr>
          <a:xfrm>
            <a:off x="0" y="-24362"/>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pic>
        <p:nvPicPr>
          <p:cNvPr id="30" name="Imagen 29">
            <a:extLst>
              <a:ext uri="{FF2B5EF4-FFF2-40B4-BE49-F238E27FC236}">
                <a16:creationId xmlns:a16="http://schemas.microsoft.com/office/drawing/2014/main" id="{C19D4112-5512-C946-F4E4-8D5347F1614C}"/>
              </a:ext>
            </a:extLst>
          </p:cNvPr>
          <p:cNvPicPr>
            <a:picLocks noChangeAspect="1"/>
          </p:cNvPicPr>
          <p:nvPr/>
        </p:nvPicPr>
        <p:blipFill>
          <a:blip r:embed="rId3"/>
          <a:stretch>
            <a:fillRect/>
          </a:stretch>
        </p:blipFill>
        <p:spPr>
          <a:xfrm>
            <a:off x="2463346" y="2509190"/>
            <a:ext cx="4688230" cy="1518036"/>
          </a:xfrm>
          <a:prstGeom prst="rect">
            <a:avLst/>
          </a:prstGeom>
        </p:spPr>
      </p:pic>
      <p:pic>
        <p:nvPicPr>
          <p:cNvPr id="32" name="Imagen 31">
            <a:extLst>
              <a:ext uri="{FF2B5EF4-FFF2-40B4-BE49-F238E27FC236}">
                <a16:creationId xmlns:a16="http://schemas.microsoft.com/office/drawing/2014/main" id="{8A07B12F-FE27-5EB9-8FFD-571C39D50394}"/>
              </a:ext>
            </a:extLst>
          </p:cNvPr>
          <p:cNvPicPr>
            <a:picLocks noChangeAspect="1"/>
          </p:cNvPicPr>
          <p:nvPr/>
        </p:nvPicPr>
        <p:blipFill>
          <a:blip r:embed="rId4"/>
          <a:stretch>
            <a:fillRect/>
          </a:stretch>
        </p:blipFill>
        <p:spPr>
          <a:xfrm>
            <a:off x="2463346" y="3966514"/>
            <a:ext cx="4688230" cy="1524132"/>
          </a:xfrm>
          <a:prstGeom prst="rect">
            <a:avLst/>
          </a:prstGeom>
        </p:spPr>
      </p:pic>
      <p:pic>
        <p:nvPicPr>
          <p:cNvPr id="34" name="Imagen 33">
            <a:extLst>
              <a:ext uri="{FF2B5EF4-FFF2-40B4-BE49-F238E27FC236}">
                <a16:creationId xmlns:a16="http://schemas.microsoft.com/office/drawing/2014/main" id="{7F0BAEA3-1524-86FC-5A24-F09BC33FC144}"/>
              </a:ext>
            </a:extLst>
          </p:cNvPr>
          <p:cNvPicPr>
            <a:picLocks noChangeAspect="1"/>
          </p:cNvPicPr>
          <p:nvPr/>
        </p:nvPicPr>
        <p:blipFill>
          <a:blip r:embed="rId5"/>
          <a:stretch>
            <a:fillRect/>
          </a:stretch>
        </p:blipFill>
        <p:spPr>
          <a:xfrm>
            <a:off x="2463346" y="5429934"/>
            <a:ext cx="4688230" cy="1518036"/>
          </a:xfrm>
          <a:prstGeom prst="rect">
            <a:avLst/>
          </a:prstGeom>
        </p:spPr>
      </p:pic>
      <p:pic>
        <p:nvPicPr>
          <p:cNvPr id="36" name="Imagen 35">
            <a:extLst>
              <a:ext uri="{FF2B5EF4-FFF2-40B4-BE49-F238E27FC236}">
                <a16:creationId xmlns:a16="http://schemas.microsoft.com/office/drawing/2014/main" id="{6692E5AF-91D7-2306-F756-A65F669E4AD6}"/>
              </a:ext>
            </a:extLst>
          </p:cNvPr>
          <p:cNvPicPr>
            <a:picLocks noChangeAspect="1"/>
          </p:cNvPicPr>
          <p:nvPr/>
        </p:nvPicPr>
        <p:blipFill>
          <a:blip r:embed="rId6"/>
          <a:stretch>
            <a:fillRect/>
          </a:stretch>
        </p:blipFill>
        <p:spPr>
          <a:xfrm>
            <a:off x="2274353" y="6972300"/>
            <a:ext cx="4877223" cy="1524132"/>
          </a:xfrm>
          <a:prstGeom prst="rect">
            <a:avLst/>
          </a:prstGeom>
        </p:spPr>
      </p:pic>
      <p:pic>
        <p:nvPicPr>
          <p:cNvPr id="2" name="Imagen 1">
            <a:extLst>
              <a:ext uri="{FF2B5EF4-FFF2-40B4-BE49-F238E27FC236}">
                <a16:creationId xmlns:a16="http://schemas.microsoft.com/office/drawing/2014/main" id="{B1D47EFA-0178-7EC4-267B-06596903EAE7}"/>
              </a:ext>
            </a:extLst>
          </p:cNvPr>
          <p:cNvPicPr>
            <a:picLocks noChangeAspect="1"/>
          </p:cNvPicPr>
          <p:nvPr/>
        </p:nvPicPr>
        <p:blipFill>
          <a:blip r:embed="rId7"/>
          <a:stretch>
            <a:fillRect/>
          </a:stretch>
        </p:blipFill>
        <p:spPr>
          <a:xfrm>
            <a:off x="7139853" y="3626882"/>
            <a:ext cx="9648390" cy="3606103"/>
          </a:xfrm>
          <a:prstGeom prst="rect">
            <a:avLst/>
          </a:prstGeom>
        </p:spPr>
      </p:pic>
      <p:pic>
        <p:nvPicPr>
          <p:cNvPr id="3" name="Picture 6" descr="X png cruzar png transparente antecedentes 38341441 PNG">
            <a:extLst>
              <a:ext uri="{FF2B5EF4-FFF2-40B4-BE49-F238E27FC236}">
                <a16:creationId xmlns:a16="http://schemas.microsoft.com/office/drawing/2014/main" id="{28F219B9-69A9-9EA2-ECC5-C4527CB3F6ED}"/>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632" t="12307" r="12449" b="12307"/>
          <a:stretch>
            <a:fillRect/>
          </a:stretch>
        </p:blipFill>
        <p:spPr bwMode="auto">
          <a:xfrm>
            <a:off x="16223258" y="3270585"/>
            <a:ext cx="849016" cy="843074"/>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1B64E352-CEFC-BD10-EFD5-50B5B8A382F3}"/>
              </a:ext>
            </a:extLst>
          </p:cNvPr>
          <p:cNvPicPr>
            <a:picLocks noChangeAspect="1"/>
          </p:cNvPicPr>
          <p:nvPr/>
        </p:nvPicPr>
        <p:blipFill>
          <a:blip r:embed="rId9"/>
          <a:stretch>
            <a:fillRect/>
          </a:stretch>
        </p:blipFill>
        <p:spPr>
          <a:xfrm>
            <a:off x="7743409" y="3626882"/>
            <a:ext cx="8547333" cy="3633531"/>
          </a:xfrm>
          <a:prstGeom prst="rect">
            <a:avLst/>
          </a:prstGeom>
        </p:spPr>
      </p:pic>
      <p:pic>
        <p:nvPicPr>
          <p:cNvPr id="5" name="Picture 6" descr="X png cruzar png transparente antecedentes 38341441 PNG">
            <a:extLst>
              <a:ext uri="{FF2B5EF4-FFF2-40B4-BE49-F238E27FC236}">
                <a16:creationId xmlns:a16="http://schemas.microsoft.com/office/drawing/2014/main" id="{A536D76D-F576-877A-FB79-6EAA17FBCC4C}"/>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632" t="12307" r="12449" b="12307"/>
          <a:stretch>
            <a:fillRect/>
          </a:stretch>
        </p:blipFill>
        <p:spPr bwMode="auto">
          <a:xfrm>
            <a:off x="15791474" y="3345012"/>
            <a:ext cx="849016" cy="843074"/>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8D2938BA-5BB7-0181-D2FE-2BDDD1A6F741}"/>
              </a:ext>
            </a:extLst>
          </p:cNvPr>
          <p:cNvPicPr>
            <a:picLocks noChangeAspect="1"/>
          </p:cNvPicPr>
          <p:nvPr/>
        </p:nvPicPr>
        <p:blipFill>
          <a:blip r:embed="rId10"/>
          <a:stretch>
            <a:fillRect/>
          </a:stretch>
        </p:blipFill>
        <p:spPr>
          <a:xfrm>
            <a:off x="6731823" y="4166487"/>
            <a:ext cx="10466926" cy="2501013"/>
          </a:xfrm>
          <a:prstGeom prst="rect">
            <a:avLst/>
          </a:prstGeom>
        </p:spPr>
      </p:pic>
      <p:pic>
        <p:nvPicPr>
          <p:cNvPr id="8" name="Picture 6" descr="X png cruzar png transparente antecedentes 38341441 PNG">
            <a:extLst>
              <a:ext uri="{FF2B5EF4-FFF2-40B4-BE49-F238E27FC236}">
                <a16:creationId xmlns:a16="http://schemas.microsoft.com/office/drawing/2014/main" id="{19CC0AC8-25EC-97D3-BB7B-343ECB2A793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632" t="12307" r="12449" b="12307"/>
          <a:stretch>
            <a:fillRect/>
          </a:stretch>
        </p:blipFill>
        <p:spPr bwMode="auto">
          <a:xfrm>
            <a:off x="16901686" y="3726150"/>
            <a:ext cx="849016" cy="843074"/>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64A9DB18-8041-FDF4-DE2A-95C8AFE3F3D4}"/>
              </a:ext>
            </a:extLst>
          </p:cNvPr>
          <p:cNvPicPr>
            <a:picLocks noChangeAspect="1"/>
          </p:cNvPicPr>
          <p:nvPr/>
        </p:nvPicPr>
        <p:blipFill>
          <a:blip r:embed="rId11"/>
          <a:stretch>
            <a:fillRect/>
          </a:stretch>
        </p:blipFill>
        <p:spPr>
          <a:xfrm>
            <a:off x="7814123" y="4487506"/>
            <a:ext cx="8547333" cy="2798307"/>
          </a:xfrm>
          <a:prstGeom prst="rect">
            <a:avLst/>
          </a:prstGeom>
        </p:spPr>
      </p:pic>
      <p:pic>
        <p:nvPicPr>
          <p:cNvPr id="10" name="Picture 6" descr="X png cruzar png transparente antecedentes 38341441 PNG">
            <a:extLst>
              <a:ext uri="{FF2B5EF4-FFF2-40B4-BE49-F238E27FC236}">
                <a16:creationId xmlns:a16="http://schemas.microsoft.com/office/drawing/2014/main" id="{35AA23FC-02D7-3D03-F07B-53FD862F903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632" t="12307" r="12449" b="12307"/>
          <a:stretch>
            <a:fillRect/>
          </a:stretch>
        </p:blipFill>
        <p:spPr bwMode="auto">
          <a:xfrm>
            <a:off x="15930296" y="4206886"/>
            <a:ext cx="849016" cy="843074"/>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33B50C07-5DAA-094A-1ECC-CB5CF63C7740}"/>
              </a:ext>
            </a:extLst>
          </p:cNvPr>
          <p:cNvPicPr>
            <a:picLocks noChangeAspect="1"/>
          </p:cNvPicPr>
          <p:nvPr/>
        </p:nvPicPr>
        <p:blipFill>
          <a:blip r:embed="rId12"/>
          <a:stretch>
            <a:fillRect/>
          </a:stretch>
        </p:blipFill>
        <p:spPr>
          <a:xfrm>
            <a:off x="7918283" y="4313632"/>
            <a:ext cx="8547333" cy="2828789"/>
          </a:xfrm>
          <a:prstGeom prst="rect">
            <a:avLst/>
          </a:prstGeom>
        </p:spPr>
      </p:pic>
      <p:pic>
        <p:nvPicPr>
          <p:cNvPr id="12" name="Picture 6" descr="X png cruzar png transparente antecedentes 38341441 PNG">
            <a:extLst>
              <a:ext uri="{FF2B5EF4-FFF2-40B4-BE49-F238E27FC236}">
                <a16:creationId xmlns:a16="http://schemas.microsoft.com/office/drawing/2014/main" id="{32A86AFC-6B39-7648-0D90-2C82A7F7C43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632" t="12307" r="12449" b="12307"/>
          <a:stretch>
            <a:fillRect/>
          </a:stretch>
        </p:blipFill>
        <p:spPr bwMode="auto">
          <a:xfrm>
            <a:off x="15974772" y="4206886"/>
            <a:ext cx="849016" cy="843074"/>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A0A6519B-812E-AA92-67F2-B3C8C55AD7A9}"/>
              </a:ext>
            </a:extLst>
          </p:cNvPr>
          <p:cNvPicPr>
            <a:picLocks noChangeAspect="1"/>
          </p:cNvPicPr>
          <p:nvPr/>
        </p:nvPicPr>
        <p:blipFill>
          <a:blip r:embed="rId13"/>
          <a:stretch>
            <a:fillRect/>
          </a:stretch>
        </p:blipFill>
        <p:spPr>
          <a:xfrm>
            <a:off x="2280215" y="8070208"/>
            <a:ext cx="5066215" cy="1670449"/>
          </a:xfrm>
          <a:prstGeom prst="rect">
            <a:avLst/>
          </a:prstGeom>
        </p:spPr>
      </p:pic>
      <p:sp>
        <p:nvSpPr>
          <p:cNvPr id="17" name="CuadroTexto 16">
            <a:extLst>
              <a:ext uri="{FF2B5EF4-FFF2-40B4-BE49-F238E27FC236}">
                <a16:creationId xmlns:a16="http://schemas.microsoft.com/office/drawing/2014/main" id="{5F4A9F0A-BBFD-1932-34FC-75CF5474CB41}"/>
              </a:ext>
            </a:extLst>
          </p:cNvPr>
          <p:cNvSpPr txBox="1"/>
          <p:nvPr/>
        </p:nvSpPr>
        <p:spPr>
          <a:xfrm>
            <a:off x="6248400" y="1261191"/>
            <a:ext cx="7924800" cy="1015663"/>
          </a:xfrm>
          <a:prstGeom prst="rect">
            <a:avLst/>
          </a:prstGeom>
          <a:noFill/>
        </p:spPr>
        <p:txBody>
          <a:bodyPr wrap="square" rtlCol="0">
            <a:spAutoFit/>
          </a:bodyPr>
          <a:lstStyle/>
          <a:p>
            <a:pPr algn="ctr"/>
            <a:r>
              <a:rPr lang="es-MX" sz="6000" b="1" dirty="0">
                <a:latin typeface="Archivo Narrow" panose="020B0604020202020204" charset="0"/>
              </a:rPr>
              <a:t>Tipos de relaciones</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0"/>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nextCondLst>
                <p:cond evt="onClick" delay="0">
                  <p:tgtEl>
                    <p:spTgt spid="30"/>
                  </p:tgtEl>
                </p:cond>
              </p:nextCondLst>
            </p:seq>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20" restart="whenNotActive" fill="hold" evtFilter="cancelBubble" nodeType="interactiveSeq">
                <p:stCondLst>
                  <p:cond evt="onClick" delay="0">
                    <p:tgtEl>
                      <p:spTgt spid="32"/>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nextCondLst>
                <p:cond evt="onClick" delay="0">
                  <p:tgtEl>
                    <p:spTgt spid="32"/>
                  </p:tgtEl>
                </p:cond>
              </p:nextCondLst>
            </p:seq>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38" restart="whenNotActive" fill="hold" evtFilter="cancelBubble" nodeType="interactiveSeq">
                <p:stCondLst>
                  <p:cond evt="onClick" delay="0">
                    <p:tgtEl>
                      <p:spTgt spid="34"/>
                    </p:tgtEl>
                  </p:cond>
                </p:stCondLst>
                <p:endSync evt="end" delay="0">
                  <p:rtn val="all"/>
                </p:endSync>
                <p:childTnLst>
                  <p:par>
                    <p:cTn id="39" fill="hold">
                      <p:stCondLst>
                        <p:cond delay="0"/>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nextCondLst>
                <p:cond evt="onClick" delay="0">
                  <p:tgtEl>
                    <p:spTgt spid="34"/>
                  </p:tgtEl>
                </p:cond>
              </p:nextCondLst>
            </p:seq>
            <p:seq concurrent="1" nextAc="seek">
              <p:cTn id="47" restart="whenNotActive" fill="hold" evtFilter="cancelBubble" nodeType="interactiveSeq">
                <p:stCondLst>
                  <p:cond evt="onClick" delay="0">
                    <p:tgtEl>
                      <p:spTgt spid="8"/>
                    </p:tgtEl>
                  </p:cond>
                </p:stCondLst>
                <p:endSync evt="end" delay="0">
                  <p:rtn val="all"/>
                </p:endSync>
                <p:childTnLst>
                  <p:par>
                    <p:cTn id="48" fill="hold">
                      <p:stCondLst>
                        <p:cond delay="0"/>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8"/>
                                        </p:tgtEl>
                                      </p:cBhvr>
                                    </p:animEffect>
                                    <p:set>
                                      <p:cBhvr>
                                        <p:cTn id="55"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seq concurrent="1" nextAc="seek">
              <p:cTn id="56" restart="whenNotActive" fill="hold" evtFilter="cancelBubble" nodeType="interactiveSeq">
                <p:stCondLst>
                  <p:cond evt="onClick" delay="0">
                    <p:tgtEl>
                      <p:spTgt spid="36"/>
                    </p:tgtEl>
                  </p:cond>
                </p:stCondLst>
                <p:endSync evt="end" delay="0">
                  <p:rtn val="all"/>
                </p:endSync>
                <p:childTnLst>
                  <p:par>
                    <p:cTn id="57" fill="hold">
                      <p:stCondLst>
                        <p:cond delay="0"/>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childTnLst>
                                </p:cTn>
                              </p:par>
                            </p:childTnLst>
                          </p:cTn>
                        </p:par>
                      </p:childTnLst>
                    </p:cTn>
                  </p:par>
                </p:childTnLst>
              </p:cTn>
              <p:nextCondLst>
                <p:cond evt="onClick" delay="0">
                  <p:tgtEl>
                    <p:spTgt spid="36"/>
                  </p:tgtEl>
                </p:cond>
              </p:nextCondLst>
            </p:seq>
            <p:seq concurrent="1" nextAc="seek">
              <p:cTn id="65" restart="whenNotActive" fill="hold" evtFilter="cancelBubble" nodeType="interactiveSeq">
                <p:stCondLst>
                  <p:cond evt="onClick" delay="0">
                    <p:tgtEl>
                      <p:spTgt spid="10"/>
                    </p:tgtEl>
                  </p:cond>
                </p:stCondLst>
                <p:endSync evt="end" delay="0">
                  <p:rtn val="all"/>
                </p:endSync>
                <p:childTnLst>
                  <p:par>
                    <p:cTn id="66" fill="hold">
                      <p:stCondLst>
                        <p:cond delay="0"/>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9"/>
                                        </p:tgtEl>
                                      </p:cBhvr>
                                    </p:animEffect>
                                    <p:set>
                                      <p:cBhvr>
                                        <p:cTn id="70" dur="1" fill="hold">
                                          <p:stCondLst>
                                            <p:cond delay="499"/>
                                          </p:stCondLst>
                                        </p:cTn>
                                        <p:tgtEl>
                                          <p:spTgt spid="9"/>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0"/>
                                        </p:tgtEl>
                                      </p:cBhvr>
                                    </p:animEffect>
                                    <p:set>
                                      <p:cBhvr>
                                        <p:cTn id="73"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74" restart="whenNotActive" fill="hold" evtFilter="cancelBubble" nodeType="interactiveSeq">
                <p:stCondLst>
                  <p:cond evt="onClick" delay="0">
                    <p:tgtEl>
                      <p:spTgt spid="16"/>
                    </p:tgtEl>
                  </p:cond>
                </p:stCondLst>
                <p:endSync evt="end" delay="0">
                  <p:rtn val="all"/>
                </p:endSync>
                <p:childTnLst>
                  <p:par>
                    <p:cTn id="75" fill="hold">
                      <p:stCondLst>
                        <p:cond delay="0"/>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par>
                                <p:cTn id="80" presetID="10" presetClass="entr" presetSubtype="0" fill="hold"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childTnLst>
                          </p:cTn>
                        </p:par>
                      </p:childTnLst>
                    </p:cTn>
                  </p:par>
                </p:childTnLst>
              </p:cTn>
              <p:nextCondLst>
                <p:cond evt="onClick" delay="0">
                  <p:tgtEl>
                    <p:spTgt spid="16"/>
                  </p:tgtEl>
                </p:cond>
              </p:nextCondLst>
            </p:seq>
            <p:seq concurrent="1" nextAc="seek">
              <p:cTn id="83" restart="whenNotActive" fill="hold" evtFilter="cancelBubble" nodeType="interactiveSeq">
                <p:stCondLst>
                  <p:cond evt="onClick" delay="0">
                    <p:tgtEl>
                      <p:spTgt spid="12"/>
                    </p:tgtEl>
                  </p:cond>
                </p:stCondLst>
                <p:endSync evt="end" delay="0">
                  <p:rtn val="all"/>
                </p:endSync>
                <p:childTnLst>
                  <p:par>
                    <p:cTn id="84" fill="hold">
                      <p:stCondLst>
                        <p:cond delay="0"/>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2"/>
                                        </p:tgtEl>
                                      </p:cBhvr>
                                    </p:animEffect>
                                    <p:set>
                                      <p:cBhvr>
                                        <p:cTn id="88" dur="1" fill="hold">
                                          <p:stCondLst>
                                            <p:cond delay="499"/>
                                          </p:stCondLst>
                                        </p:cTn>
                                        <p:tgtEl>
                                          <p:spTgt spid="12"/>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1"/>
                                        </p:tgtEl>
                                      </p:cBhvr>
                                    </p:animEffect>
                                    <p:set>
                                      <p:cBhvr>
                                        <p:cTn id="91"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952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05" b="-13405"/>
            </a:stretch>
          </a:blipFill>
        </p:spPr>
        <p:txBody>
          <a:bodyPr/>
          <a:lstStyle/>
          <a:p>
            <a:endParaRPr lang="es-MX"/>
          </a:p>
        </p:txBody>
      </p:sp>
      <p:sp>
        <p:nvSpPr>
          <p:cNvPr id="3" name="Freeform 3"/>
          <p:cNvSpPr/>
          <p:nvPr/>
        </p:nvSpPr>
        <p:spPr>
          <a:xfrm>
            <a:off x="4737519" y="260409"/>
            <a:ext cx="8812963" cy="2037998"/>
          </a:xfrm>
          <a:custGeom>
            <a:avLst/>
            <a:gdLst/>
            <a:ahLst/>
            <a:cxnLst/>
            <a:rect l="l" t="t" r="r" b="b"/>
            <a:pathLst>
              <a:path w="8812963" h="2037998">
                <a:moveTo>
                  <a:pt x="0" y="0"/>
                </a:moveTo>
                <a:lnTo>
                  <a:pt x="8812962" y="0"/>
                </a:lnTo>
                <a:lnTo>
                  <a:pt x="8812962" y="2037998"/>
                </a:lnTo>
                <a:lnTo>
                  <a:pt x="0" y="2037998"/>
                </a:lnTo>
                <a:lnTo>
                  <a:pt x="0" y="0"/>
                </a:lnTo>
                <a:close/>
              </a:path>
            </a:pathLst>
          </a:custGeom>
          <a:blipFill>
            <a:blip r:embed="rId3"/>
            <a:stretch>
              <a:fillRect/>
            </a:stretch>
          </a:blipFill>
        </p:spPr>
        <p:txBody>
          <a:bodyPr/>
          <a:lstStyle/>
          <a:p>
            <a:endParaRPr lang="es-MX"/>
          </a:p>
        </p:txBody>
      </p:sp>
      <p:sp>
        <p:nvSpPr>
          <p:cNvPr id="4" name="Freeform 4"/>
          <p:cNvSpPr/>
          <p:nvPr/>
        </p:nvSpPr>
        <p:spPr>
          <a:xfrm>
            <a:off x="6023718" y="3358845"/>
            <a:ext cx="6240564" cy="6240564"/>
          </a:xfrm>
          <a:custGeom>
            <a:avLst/>
            <a:gdLst/>
            <a:ahLst/>
            <a:cxnLst/>
            <a:rect l="l" t="t" r="r" b="b"/>
            <a:pathLst>
              <a:path w="6240564" h="6240564">
                <a:moveTo>
                  <a:pt x="0" y="0"/>
                </a:moveTo>
                <a:lnTo>
                  <a:pt x="6240564" y="0"/>
                </a:lnTo>
                <a:lnTo>
                  <a:pt x="6240564" y="6240565"/>
                </a:lnTo>
                <a:lnTo>
                  <a:pt x="0" y="6240565"/>
                </a:lnTo>
                <a:lnTo>
                  <a:pt x="0" y="0"/>
                </a:lnTo>
                <a:close/>
              </a:path>
            </a:pathLst>
          </a:custGeom>
          <a:blipFill>
            <a:blip r:embed="rId4"/>
            <a:stretch>
              <a:fillRect/>
            </a:stretch>
          </a:blipFill>
        </p:spPr>
        <p:txBody>
          <a:bodyPr/>
          <a:lstStyle/>
          <a:p>
            <a:endParaRPr lang="es-MX"/>
          </a:p>
        </p:txBody>
      </p:sp>
      <p:sp>
        <p:nvSpPr>
          <p:cNvPr id="5" name="TextBox 5"/>
          <p:cNvSpPr txBox="1"/>
          <p:nvPr/>
        </p:nvSpPr>
        <p:spPr>
          <a:xfrm>
            <a:off x="3820026" y="2146007"/>
            <a:ext cx="9966275" cy="1212838"/>
          </a:xfrm>
          <a:prstGeom prst="rect">
            <a:avLst/>
          </a:prstGeom>
        </p:spPr>
        <p:txBody>
          <a:bodyPr lIns="0" tIns="0" rIns="0" bIns="0" rtlCol="0" anchor="t">
            <a:spAutoFit/>
          </a:bodyPr>
          <a:lstStyle/>
          <a:p>
            <a:pPr algn="ctr">
              <a:lnSpc>
                <a:spcPts val="9800"/>
              </a:lnSpc>
            </a:pPr>
            <a:r>
              <a:rPr lang="en-US" sz="7000" b="1">
                <a:solidFill>
                  <a:srgbClr val="1800AD"/>
                </a:solidFill>
                <a:latin typeface="Archivo Narrow Bold"/>
                <a:ea typeface="Archivo Narrow Bold"/>
                <a:cs typeface="Archivo Narrow Bold"/>
                <a:sym typeface="Archivo Narrow Bold"/>
              </a:rPr>
              <a:t>Planteamiento de Problemas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4" name="TextBox 4"/>
          <p:cNvSpPr txBox="1"/>
          <p:nvPr/>
        </p:nvSpPr>
        <p:spPr>
          <a:xfrm>
            <a:off x="2138762" y="3186634"/>
            <a:ext cx="14053570" cy="1844675"/>
          </a:xfrm>
          <a:prstGeom prst="rect">
            <a:avLst/>
          </a:prstGeom>
        </p:spPr>
        <p:txBody>
          <a:bodyPr lIns="0" tIns="0" rIns="0" bIns="0" rtlCol="0" anchor="t">
            <a:spAutoFit/>
          </a:bodyPr>
          <a:lstStyle/>
          <a:p>
            <a:pPr algn="just">
              <a:lnSpc>
                <a:spcPts val="4899"/>
              </a:lnSpc>
            </a:pPr>
            <a:r>
              <a:rPr lang="en-US" sz="3499" dirty="0">
                <a:solidFill>
                  <a:srgbClr val="000000"/>
                </a:solidFill>
                <a:latin typeface="Archivo Narrow"/>
                <a:ea typeface="Archivo Narrow"/>
                <a:cs typeface="Archivo Narrow"/>
                <a:sym typeface="Archivo Narrow"/>
              </a:rPr>
              <a:t>Es </a:t>
            </a:r>
            <a:r>
              <a:rPr lang="en-US" sz="3499" dirty="0" err="1">
                <a:solidFill>
                  <a:srgbClr val="000000"/>
                </a:solidFill>
                <a:latin typeface="Archivo Narrow"/>
                <a:ea typeface="Archivo Narrow"/>
                <a:cs typeface="Archivo Narrow"/>
                <a:sym typeface="Archivo Narrow"/>
              </a:rPr>
              <a:t>una</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plantilla</a:t>
            </a:r>
            <a:r>
              <a:rPr lang="en-US" sz="3499" dirty="0">
                <a:solidFill>
                  <a:srgbClr val="000000"/>
                </a:solidFill>
                <a:latin typeface="Archivo Narrow"/>
                <a:ea typeface="Archivo Narrow"/>
                <a:cs typeface="Archivo Narrow"/>
                <a:sym typeface="Archivo Narrow"/>
              </a:rPr>
              <a:t> o plano para </a:t>
            </a:r>
            <a:r>
              <a:rPr lang="en-US" sz="3499" dirty="0" err="1">
                <a:solidFill>
                  <a:srgbClr val="000000"/>
                </a:solidFill>
                <a:latin typeface="Archivo Narrow"/>
                <a:ea typeface="Archivo Narrow"/>
                <a:cs typeface="Archivo Narrow"/>
                <a:sym typeface="Archivo Narrow"/>
              </a:rPr>
              <a:t>crear</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objetos</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que</a:t>
            </a:r>
            <a:r>
              <a:rPr lang="en-US" sz="3499" dirty="0">
                <a:solidFill>
                  <a:srgbClr val="000000"/>
                </a:solidFill>
                <a:latin typeface="Archivo Narrow"/>
                <a:ea typeface="Archivo Narrow"/>
                <a:cs typeface="Archivo Narrow"/>
                <a:sym typeface="Archivo Narrow"/>
              </a:rPr>
              <a:t> se </a:t>
            </a:r>
            <a:r>
              <a:rPr lang="en-US" sz="3499" dirty="0" err="1">
                <a:solidFill>
                  <a:srgbClr val="000000"/>
                </a:solidFill>
                <a:latin typeface="Archivo Narrow"/>
                <a:ea typeface="Archivo Narrow"/>
                <a:cs typeface="Archivo Narrow"/>
                <a:sym typeface="Archivo Narrow"/>
              </a:rPr>
              <a:t>utiliza</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en</a:t>
            </a:r>
            <a:r>
              <a:rPr lang="en-US" sz="3499" dirty="0">
                <a:solidFill>
                  <a:srgbClr val="000000"/>
                </a:solidFill>
                <a:latin typeface="Archivo Narrow"/>
                <a:ea typeface="Archivo Narrow"/>
                <a:cs typeface="Archivo Narrow"/>
                <a:sym typeface="Archivo Narrow"/>
              </a:rPr>
              <a:t> la </a:t>
            </a:r>
            <a:r>
              <a:rPr lang="en-US" sz="3499" dirty="0" err="1">
                <a:solidFill>
                  <a:srgbClr val="000000"/>
                </a:solidFill>
                <a:latin typeface="Archivo Narrow"/>
                <a:ea typeface="Archivo Narrow"/>
                <a:cs typeface="Archivo Narrow"/>
                <a:sym typeface="Archivo Narrow"/>
              </a:rPr>
              <a:t>programación</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orientada</a:t>
            </a:r>
            <a:r>
              <a:rPr lang="en-US" sz="3499" dirty="0">
                <a:solidFill>
                  <a:srgbClr val="000000"/>
                </a:solidFill>
                <a:latin typeface="Archivo Narrow"/>
                <a:ea typeface="Archivo Narrow"/>
                <a:cs typeface="Archivo Narrow"/>
                <a:sym typeface="Archivo Narrow"/>
              </a:rPr>
              <a:t> a </a:t>
            </a:r>
            <a:r>
              <a:rPr lang="en-US" sz="3499" dirty="0" err="1">
                <a:solidFill>
                  <a:srgbClr val="000000"/>
                </a:solidFill>
                <a:latin typeface="Archivo Narrow"/>
                <a:ea typeface="Archivo Narrow"/>
                <a:cs typeface="Archivo Narrow"/>
                <a:sym typeface="Archivo Narrow"/>
              </a:rPr>
              <a:t>objetos</a:t>
            </a:r>
            <a:r>
              <a:rPr lang="en-US" sz="3499" dirty="0">
                <a:solidFill>
                  <a:srgbClr val="000000"/>
                </a:solidFill>
                <a:latin typeface="Archivo Narrow"/>
                <a:ea typeface="Archivo Narrow"/>
                <a:cs typeface="Archivo Narrow"/>
                <a:sym typeface="Archivo Narrow"/>
              </a:rPr>
              <a:t> (POO) para </a:t>
            </a:r>
            <a:r>
              <a:rPr lang="en-US" sz="3499" dirty="0" err="1">
                <a:solidFill>
                  <a:srgbClr val="000000"/>
                </a:solidFill>
                <a:latin typeface="Archivo Narrow"/>
                <a:ea typeface="Archivo Narrow"/>
                <a:cs typeface="Archivo Narrow"/>
                <a:sym typeface="Archivo Narrow"/>
              </a:rPr>
              <a:t>definir</a:t>
            </a:r>
            <a:r>
              <a:rPr lang="en-US" sz="3499" dirty="0">
                <a:solidFill>
                  <a:srgbClr val="000000"/>
                </a:solidFill>
                <a:latin typeface="Archivo Narrow"/>
                <a:ea typeface="Archivo Narrow"/>
                <a:cs typeface="Archivo Narrow"/>
                <a:sym typeface="Archivo Narrow"/>
              </a:rPr>
              <a:t> las </a:t>
            </a:r>
            <a:r>
              <a:rPr lang="en-US" sz="3499" dirty="0" err="1">
                <a:solidFill>
                  <a:srgbClr val="000000"/>
                </a:solidFill>
                <a:latin typeface="Archivo Narrow"/>
                <a:ea typeface="Archivo Narrow"/>
                <a:cs typeface="Archivo Narrow"/>
                <a:sym typeface="Archivo Narrow"/>
              </a:rPr>
              <a:t>características</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atributos</a:t>
            </a:r>
            <a:r>
              <a:rPr lang="en-US" sz="3499" dirty="0">
                <a:solidFill>
                  <a:srgbClr val="000000"/>
                </a:solidFill>
                <a:latin typeface="Archivo Narrow"/>
                <a:ea typeface="Archivo Narrow"/>
                <a:cs typeface="Archivo Narrow"/>
                <a:sym typeface="Archivo Narrow"/>
              </a:rPr>
              <a:t>) y </a:t>
            </a:r>
            <a:r>
              <a:rPr lang="en-US" sz="3499" dirty="0" err="1">
                <a:solidFill>
                  <a:srgbClr val="000000"/>
                </a:solidFill>
                <a:latin typeface="Archivo Narrow"/>
                <a:ea typeface="Archivo Narrow"/>
                <a:cs typeface="Archivo Narrow"/>
                <a:sym typeface="Archivo Narrow"/>
              </a:rPr>
              <a:t>el</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comportamiento</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métodos</a:t>
            </a:r>
            <a:r>
              <a:rPr lang="en-US" sz="3499" dirty="0">
                <a:solidFill>
                  <a:srgbClr val="000000"/>
                </a:solidFill>
                <a:latin typeface="Archivo Narrow"/>
                <a:ea typeface="Archivo Narrow"/>
                <a:cs typeface="Archivo Narrow"/>
                <a:sym typeface="Archivo Narrow"/>
              </a:rPr>
              <a:t>) de un </a:t>
            </a:r>
            <a:r>
              <a:rPr lang="en-US" sz="3499" dirty="0" err="1">
                <a:solidFill>
                  <a:srgbClr val="000000"/>
                </a:solidFill>
                <a:latin typeface="Archivo Narrow"/>
                <a:ea typeface="Archivo Narrow"/>
                <a:cs typeface="Archivo Narrow"/>
                <a:sym typeface="Archivo Narrow"/>
              </a:rPr>
              <a:t>tipo</a:t>
            </a:r>
            <a:r>
              <a:rPr lang="en-US" sz="3499" dirty="0">
                <a:solidFill>
                  <a:srgbClr val="000000"/>
                </a:solidFill>
                <a:latin typeface="Archivo Narrow"/>
                <a:ea typeface="Archivo Narrow"/>
                <a:cs typeface="Archivo Narrow"/>
                <a:sym typeface="Archivo Narrow"/>
              </a:rPr>
              <a:t> de </a:t>
            </a:r>
            <a:r>
              <a:rPr lang="en-US" sz="3499" dirty="0" err="1">
                <a:solidFill>
                  <a:srgbClr val="000000"/>
                </a:solidFill>
                <a:latin typeface="Archivo Narrow"/>
                <a:ea typeface="Archivo Narrow"/>
                <a:cs typeface="Archivo Narrow"/>
                <a:sym typeface="Archivo Narrow"/>
              </a:rPr>
              <a:t>objeto</a:t>
            </a:r>
            <a:r>
              <a:rPr lang="en-US" sz="3499" dirty="0">
                <a:solidFill>
                  <a:srgbClr val="000000"/>
                </a:solidFill>
                <a:latin typeface="Archivo Narrow"/>
                <a:ea typeface="Archivo Narrow"/>
                <a:cs typeface="Archivo Narrow"/>
                <a:sym typeface="Archivo Narrow"/>
              </a:rPr>
              <a:t>.</a:t>
            </a:r>
          </a:p>
        </p:txBody>
      </p:sp>
      <p:sp>
        <p:nvSpPr>
          <p:cNvPr id="5" name="TextBox 5"/>
          <p:cNvSpPr txBox="1"/>
          <p:nvPr/>
        </p:nvSpPr>
        <p:spPr>
          <a:xfrm>
            <a:off x="5867401" y="1625002"/>
            <a:ext cx="5820072" cy="90614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Archivo Narrow Bold"/>
                <a:ea typeface="Archivo Narrow Bold"/>
                <a:cs typeface="Archivo Narrow Bold"/>
                <a:sym typeface="Archivo Narrow Bold"/>
              </a:rPr>
              <a:t>¿</a:t>
            </a:r>
            <a:r>
              <a:rPr lang="en-US" sz="5199" b="1" dirty="0" err="1">
                <a:solidFill>
                  <a:srgbClr val="000000"/>
                </a:solidFill>
                <a:latin typeface="Archivo Narrow Bold"/>
                <a:ea typeface="Archivo Narrow Bold"/>
                <a:cs typeface="Archivo Narrow Bold"/>
                <a:sym typeface="Archivo Narrow Bold"/>
              </a:rPr>
              <a:t>Que</a:t>
            </a:r>
            <a:r>
              <a:rPr lang="en-US" sz="5199" b="1" dirty="0">
                <a:solidFill>
                  <a:srgbClr val="000000"/>
                </a:solidFill>
                <a:latin typeface="Archivo Narrow Bold"/>
                <a:ea typeface="Archivo Narrow Bold"/>
                <a:cs typeface="Archivo Narrow Bold"/>
                <a:sym typeface="Archivo Narrow Bold"/>
              </a:rPr>
              <a:t> es </a:t>
            </a:r>
            <a:r>
              <a:rPr lang="en-US" sz="5199" b="1" dirty="0" err="1">
                <a:solidFill>
                  <a:srgbClr val="000000"/>
                </a:solidFill>
                <a:latin typeface="Archivo Narrow Bold"/>
                <a:ea typeface="Archivo Narrow Bold"/>
                <a:cs typeface="Archivo Narrow Bold"/>
                <a:sym typeface="Archivo Narrow Bold"/>
              </a:rPr>
              <a:t>una</a:t>
            </a:r>
            <a:r>
              <a:rPr lang="en-US" sz="5199" b="1" dirty="0">
                <a:solidFill>
                  <a:srgbClr val="000000"/>
                </a:solidFill>
                <a:latin typeface="Archivo Narrow Bold"/>
                <a:ea typeface="Archivo Narrow Bold"/>
                <a:cs typeface="Archivo Narrow Bold"/>
                <a:sym typeface="Archivo Narrow Bold"/>
              </a:rPr>
              <a:t> </a:t>
            </a:r>
            <a:r>
              <a:rPr lang="en-US" sz="5199" b="1" dirty="0" err="1">
                <a:solidFill>
                  <a:srgbClr val="000000"/>
                </a:solidFill>
                <a:latin typeface="Archivo Narrow Bold"/>
                <a:ea typeface="Archivo Narrow Bold"/>
                <a:cs typeface="Archivo Narrow Bold"/>
                <a:sym typeface="Archivo Narrow Bold"/>
              </a:rPr>
              <a:t>clase</a:t>
            </a:r>
            <a:r>
              <a:rPr lang="en-US" sz="5199" b="1" dirty="0">
                <a:solidFill>
                  <a:srgbClr val="000000"/>
                </a:solidFill>
                <a:latin typeface="Archivo Narrow Bold"/>
                <a:ea typeface="Archivo Narrow Bold"/>
                <a:cs typeface="Archivo Narrow Bold"/>
                <a:sym typeface="Archivo Narrow Bold"/>
              </a:rPr>
              <a:t>?</a:t>
            </a:r>
          </a:p>
        </p:txBody>
      </p:sp>
      <p:pic>
        <p:nvPicPr>
          <p:cNvPr id="1026" name="Picture 2" descr="Símbolo de interfaz de búsqueda de computadora - Iconos gratis de  computadora">
            <a:extLst>
              <a:ext uri="{FF2B5EF4-FFF2-40B4-BE49-F238E27FC236}">
                <a16:creationId xmlns:a16="http://schemas.microsoft.com/office/drawing/2014/main" id="{B62C293A-E35F-B689-D82C-8D0F2658A4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9800" y="6344270"/>
            <a:ext cx="1895104" cy="189510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5">
            <a:extLst>
              <a:ext uri="{FF2B5EF4-FFF2-40B4-BE49-F238E27FC236}">
                <a16:creationId xmlns:a16="http://schemas.microsoft.com/office/drawing/2014/main" id="{DFEF9F49-55F2-5C1B-152F-2EC864CE1A20}"/>
              </a:ext>
            </a:extLst>
          </p:cNvPr>
          <p:cNvSpPr txBox="1"/>
          <p:nvPr/>
        </p:nvSpPr>
        <p:spPr>
          <a:xfrm>
            <a:off x="4572000" y="6330331"/>
            <a:ext cx="5820072" cy="1823576"/>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Ejemplo</a:t>
            </a:r>
            <a:r>
              <a:rPr lang="en-US" sz="5199" b="1" dirty="0">
                <a:solidFill>
                  <a:srgbClr val="000000"/>
                </a:solidFill>
                <a:latin typeface="Archivo Narrow Bold"/>
                <a:ea typeface="Archivo Narrow Bold"/>
                <a:cs typeface="Archivo Narrow Bold"/>
                <a:sym typeface="Archivo Narrow Bold"/>
              </a:rPr>
              <a:t> de </a:t>
            </a:r>
          </a:p>
          <a:p>
            <a:pPr algn="ctr">
              <a:lnSpc>
                <a:spcPts val="7279"/>
              </a:lnSpc>
            </a:pPr>
            <a:r>
              <a:rPr lang="en-US" sz="5199" b="1" dirty="0" err="1">
                <a:solidFill>
                  <a:srgbClr val="000000"/>
                </a:solidFill>
                <a:latin typeface="Archivo Narrow Bold"/>
                <a:ea typeface="Archivo Narrow Bold"/>
                <a:cs typeface="Archivo Narrow Bold"/>
                <a:sym typeface="Archivo Narrow Bold"/>
              </a:rPr>
              <a:t>una</a:t>
            </a:r>
            <a:r>
              <a:rPr lang="en-US" sz="5199" b="1" dirty="0">
                <a:solidFill>
                  <a:srgbClr val="000000"/>
                </a:solidFill>
                <a:latin typeface="Archivo Narrow Bold"/>
                <a:ea typeface="Archivo Narrow Bold"/>
                <a:cs typeface="Archivo Narrow Bold"/>
                <a:sym typeface="Archivo Narrow Bold"/>
              </a:rPr>
              <a:t> </a:t>
            </a:r>
            <a:r>
              <a:rPr lang="en-US" sz="5199" b="1" dirty="0" err="1">
                <a:solidFill>
                  <a:srgbClr val="000000"/>
                </a:solidFill>
                <a:latin typeface="Archivo Narrow Bold"/>
                <a:ea typeface="Archivo Narrow Bold"/>
                <a:cs typeface="Archivo Narrow Bold"/>
                <a:sym typeface="Archivo Narrow Bold"/>
              </a:rPr>
              <a:t>clase</a:t>
            </a:r>
            <a:endParaRPr lang="en-US" sz="5199" b="1" dirty="0">
              <a:solidFill>
                <a:srgbClr val="000000"/>
              </a:solidFill>
              <a:latin typeface="Archivo Narrow Bold"/>
              <a:ea typeface="Archivo Narrow Bold"/>
              <a:cs typeface="Archivo Narrow Bold"/>
              <a:sym typeface="Archivo Narrow Bold"/>
            </a:endParaRPr>
          </a:p>
        </p:txBody>
      </p:sp>
      <p:pic>
        <p:nvPicPr>
          <p:cNvPr id="16" name="Imagen 15">
            <a:extLst>
              <a:ext uri="{FF2B5EF4-FFF2-40B4-BE49-F238E27FC236}">
                <a16:creationId xmlns:a16="http://schemas.microsoft.com/office/drawing/2014/main" id="{C0D40DA1-605A-DC82-04C3-5439A7332A8D}"/>
              </a:ext>
            </a:extLst>
          </p:cNvPr>
          <p:cNvPicPr>
            <a:picLocks noChangeAspect="1"/>
          </p:cNvPicPr>
          <p:nvPr/>
        </p:nvPicPr>
        <p:blipFill>
          <a:blip r:embed="rId4"/>
          <a:stretch>
            <a:fillRect/>
          </a:stretch>
        </p:blipFill>
        <p:spPr>
          <a:xfrm>
            <a:off x="1680960" y="1634355"/>
            <a:ext cx="15090753" cy="7930152"/>
          </a:xfrm>
          <a:prstGeom prst="rect">
            <a:avLst/>
          </a:prstGeom>
        </p:spPr>
      </p:pic>
      <p:pic>
        <p:nvPicPr>
          <p:cNvPr id="1030" name="Picture 6" descr="X png cruzar png transparente antecedentes 38341441 PNG">
            <a:extLst>
              <a:ext uri="{FF2B5EF4-FFF2-40B4-BE49-F238E27FC236}">
                <a16:creationId xmlns:a16="http://schemas.microsoft.com/office/drawing/2014/main" id="{7EF25BEB-10D4-8325-68C0-2A472326797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632" t="12307" r="12449" b="12307"/>
          <a:stretch>
            <a:fillRect/>
          </a:stretch>
        </p:blipFill>
        <p:spPr bwMode="auto">
          <a:xfrm>
            <a:off x="16281504" y="1119759"/>
            <a:ext cx="980417" cy="9735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26"/>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nextCondLst>
                <p:cond evt="onClick" delay="0">
                  <p:tgtEl>
                    <p:spTgt spid="1026"/>
                  </p:tgtEl>
                </p:cond>
              </p:nextCondLst>
            </p:seq>
            <p:seq concurrent="1" nextAc="seek">
              <p:cTn id="11" restart="whenNotActive" fill="hold" evtFilter="cancelBubble" nodeType="interactiveSeq">
                <p:stCondLst>
                  <p:cond evt="onClick" delay="0">
                    <p:tgtEl>
                      <p:spTgt spid="1030"/>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030"/>
                                        </p:tgtEl>
                                      </p:cBhvr>
                                    </p:animEffect>
                                    <p:set>
                                      <p:cBhvr>
                                        <p:cTn id="16" dur="1" fill="hold">
                                          <p:stCondLst>
                                            <p:cond delay="499"/>
                                          </p:stCondLst>
                                        </p:cTn>
                                        <p:tgtEl>
                                          <p:spTgt spid="1030"/>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03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grpSp>
        <p:nvGrpSpPr>
          <p:cNvPr id="3" name="Group 3"/>
          <p:cNvGrpSpPr/>
          <p:nvPr/>
        </p:nvGrpSpPr>
        <p:grpSpPr>
          <a:xfrm>
            <a:off x="2364421" y="3125623"/>
            <a:ext cx="4237968" cy="6189764"/>
            <a:chOff x="0" y="0"/>
            <a:chExt cx="1044400" cy="1525399"/>
          </a:xfrm>
        </p:grpSpPr>
        <p:sp>
          <p:nvSpPr>
            <p:cNvPr id="4" name="Freeform 4"/>
            <p:cNvSpPr/>
            <p:nvPr/>
          </p:nvSpPr>
          <p:spPr>
            <a:xfrm>
              <a:off x="0" y="0"/>
              <a:ext cx="1044400" cy="1525399"/>
            </a:xfrm>
            <a:custGeom>
              <a:avLst/>
              <a:gdLst/>
              <a:ahLst/>
              <a:cxnLst/>
              <a:rect l="l" t="t" r="r" b="b"/>
              <a:pathLst>
                <a:path w="1044400" h="1525399">
                  <a:moveTo>
                    <a:pt x="0" y="0"/>
                  </a:moveTo>
                  <a:lnTo>
                    <a:pt x="1044400" y="0"/>
                  </a:lnTo>
                  <a:lnTo>
                    <a:pt x="1044400" y="1525399"/>
                  </a:lnTo>
                  <a:lnTo>
                    <a:pt x="0" y="1525399"/>
                  </a:lnTo>
                  <a:close/>
                </a:path>
              </a:pathLst>
            </a:custGeom>
            <a:solidFill>
              <a:srgbClr val="F8F8F8"/>
            </a:solidFill>
          </p:spPr>
          <p:txBody>
            <a:bodyPr/>
            <a:lstStyle/>
            <a:p>
              <a:endParaRPr lang="es-MX"/>
            </a:p>
          </p:txBody>
        </p:sp>
        <p:sp>
          <p:nvSpPr>
            <p:cNvPr id="5" name="TextBox 5"/>
            <p:cNvSpPr txBox="1"/>
            <p:nvPr/>
          </p:nvSpPr>
          <p:spPr>
            <a:xfrm>
              <a:off x="0" y="-38100"/>
              <a:ext cx="1044400" cy="1563499"/>
            </a:xfrm>
            <a:prstGeom prst="rect">
              <a:avLst/>
            </a:prstGeom>
          </p:spPr>
          <p:txBody>
            <a:bodyPr lIns="50800" tIns="50800" rIns="50800" bIns="50800" rtlCol="0" anchor="ctr"/>
            <a:lstStyle/>
            <a:p>
              <a:pPr algn="ctr">
                <a:lnSpc>
                  <a:spcPts val="1960"/>
                </a:lnSpc>
              </a:pPr>
              <a:endParaRPr/>
            </a:p>
          </p:txBody>
        </p:sp>
      </p:grpSp>
      <p:grpSp>
        <p:nvGrpSpPr>
          <p:cNvPr id="15" name="Group 15"/>
          <p:cNvGrpSpPr/>
          <p:nvPr/>
        </p:nvGrpSpPr>
        <p:grpSpPr>
          <a:xfrm>
            <a:off x="6936929" y="3125623"/>
            <a:ext cx="4237968" cy="6189764"/>
            <a:chOff x="0" y="0"/>
            <a:chExt cx="1044400" cy="1525399"/>
          </a:xfrm>
        </p:grpSpPr>
        <p:sp>
          <p:nvSpPr>
            <p:cNvPr id="16" name="Freeform 16"/>
            <p:cNvSpPr/>
            <p:nvPr/>
          </p:nvSpPr>
          <p:spPr>
            <a:xfrm>
              <a:off x="0" y="0"/>
              <a:ext cx="1044400" cy="1525399"/>
            </a:xfrm>
            <a:custGeom>
              <a:avLst/>
              <a:gdLst/>
              <a:ahLst/>
              <a:cxnLst/>
              <a:rect l="l" t="t" r="r" b="b"/>
              <a:pathLst>
                <a:path w="1044400" h="1525399">
                  <a:moveTo>
                    <a:pt x="0" y="0"/>
                  </a:moveTo>
                  <a:lnTo>
                    <a:pt x="1044400" y="0"/>
                  </a:lnTo>
                  <a:lnTo>
                    <a:pt x="1044400" y="1525399"/>
                  </a:lnTo>
                  <a:lnTo>
                    <a:pt x="0" y="1525399"/>
                  </a:lnTo>
                  <a:close/>
                </a:path>
              </a:pathLst>
            </a:custGeom>
            <a:solidFill>
              <a:srgbClr val="F8F8F8"/>
            </a:solidFill>
          </p:spPr>
          <p:txBody>
            <a:bodyPr/>
            <a:lstStyle/>
            <a:p>
              <a:endParaRPr lang="es-MX"/>
            </a:p>
          </p:txBody>
        </p:sp>
        <p:sp>
          <p:nvSpPr>
            <p:cNvPr id="17" name="TextBox 17"/>
            <p:cNvSpPr txBox="1"/>
            <p:nvPr/>
          </p:nvSpPr>
          <p:spPr>
            <a:xfrm>
              <a:off x="0" y="-38100"/>
              <a:ext cx="1044400" cy="1563499"/>
            </a:xfrm>
            <a:prstGeom prst="rect">
              <a:avLst/>
            </a:prstGeom>
          </p:spPr>
          <p:txBody>
            <a:bodyPr lIns="50800" tIns="50800" rIns="50800" bIns="50800" rtlCol="0" anchor="ctr"/>
            <a:lstStyle/>
            <a:p>
              <a:pPr algn="ctr">
                <a:lnSpc>
                  <a:spcPts val="1960"/>
                </a:lnSpc>
              </a:pPr>
              <a:endParaRPr/>
            </a:p>
          </p:txBody>
        </p:sp>
      </p:grpSp>
      <p:grpSp>
        <p:nvGrpSpPr>
          <p:cNvPr id="37" name="Group 37"/>
          <p:cNvGrpSpPr/>
          <p:nvPr/>
        </p:nvGrpSpPr>
        <p:grpSpPr>
          <a:xfrm>
            <a:off x="11529082" y="3125623"/>
            <a:ext cx="4237968" cy="6189764"/>
            <a:chOff x="0" y="0"/>
            <a:chExt cx="1044400" cy="1525399"/>
          </a:xfrm>
        </p:grpSpPr>
        <p:sp>
          <p:nvSpPr>
            <p:cNvPr id="38" name="Freeform 38"/>
            <p:cNvSpPr/>
            <p:nvPr/>
          </p:nvSpPr>
          <p:spPr>
            <a:xfrm>
              <a:off x="0" y="0"/>
              <a:ext cx="1044400" cy="1525399"/>
            </a:xfrm>
            <a:custGeom>
              <a:avLst/>
              <a:gdLst/>
              <a:ahLst/>
              <a:cxnLst/>
              <a:rect l="l" t="t" r="r" b="b"/>
              <a:pathLst>
                <a:path w="1044400" h="1525399">
                  <a:moveTo>
                    <a:pt x="0" y="0"/>
                  </a:moveTo>
                  <a:lnTo>
                    <a:pt x="1044400" y="0"/>
                  </a:lnTo>
                  <a:lnTo>
                    <a:pt x="1044400" y="1525399"/>
                  </a:lnTo>
                  <a:lnTo>
                    <a:pt x="0" y="1525399"/>
                  </a:lnTo>
                  <a:close/>
                </a:path>
              </a:pathLst>
            </a:custGeom>
            <a:solidFill>
              <a:srgbClr val="F8F8F8"/>
            </a:solidFill>
          </p:spPr>
          <p:txBody>
            <a:bodyPr/>
            <a:lstStyle/>
            <a:p>
              <a:endParaRPr lang="es-MX"/>
            </a:p>
          </p:txBody>
        </p:sp>
        <p:sp>
          <p:nvSpPr>
            <p:cNvPr id="39" name="TextBox 39"/>
            <p:cNvSpPr txBox="1"/>
            <p:nvPr/>
          </p:nvSpPr>
          <p:spPr>
            <a:xfrm>
              <a:off x="0" y="-38100"/>
              <a:ext cx="1044400" cy="1563499"/>
            </a:xfrm>
            <a:prstGeom prst="rect">
              <a:avLst/>
            </a:prstGeom>
          </p:spPr>
          <p:txBody>
            <a:bodyPr lIns="50800" tIns="50800" rIns="50800" bIns="50800" rtlCol="0" anchor="ctr"/>
            <a:lstStyle/>
            <a:p>
              <a:pPr algn="ctr">
                <a:lnSpc>
                  <a:spcPts val="1960"/>
                </a:lnSpc>
              </a:pPr>
              <a:endParaRPr/>
            </a:p>
          </p:txBody>
        </p:sp>
      </p:grpSp>
      <p:sp>
        <p:nvSpPr>
          <p:cNvPr id="57" name="TextBox 57"/>
          <p:cNvSpPr txBox="1"/>
          <p:nvPr/>
        </p:nvSpPr>
        <p:spPr>
          <a:xfrm>
            <a:off x="3866996" y="1405546"/>
            <a:ext cx="10554009" cy="734946"/>
          </a:xfrm>
          <a:prstGeom prst="rect">
            <a:avLst/>
          </a:prstGeom>
        </p:spPr>
        <p:txBody>
          <a:bodyPr lIns="0" tIns="0" rIns="0" bIns="0" rtlCol="0" anchor="t">
            <a:spAutoFit/>
          </a:bodyPr>
          <a:lstStyle/>
          <a:p>
            <a:pPr marL="0" lvl="0" indent="0" algn="ctr">
              <a:lnSpc>
                <a:spcPts val="5654"/>
              </a:lnSpc>
              <a:spcBef>
                <a:spcPct val="0"/>
              </a:spcBef>
            </a:pPr>
            <a:r>
              <a:rPr lang="en-US" sz="5284" b="1" spc="158" dirty="0" err="1">
                <a:solidFill>
                  <a:srgbClr val="000000"/>
                </a:solidFill>
                <a:latin typeface="Archivo Narrow" panose="020B0604020202020204" charset="0"/>
                <a:ea typeface="Montserrat Heavy"/>
                <a:cs typeface="Montserrat Heavy"/>
                <a:sym typeface="Montserrat Heavy"/>
              </a:rPr>
              <a:t>Características</a:t>
            </a:r>
            <a:r>
              <a:rPr lang="en-US" sz="5284" b="1" spc="158" dirty="0">
                <a:solidFill>
                  <a:srgbClr val="000000"/>
                </a:solidFill>
                <a:latin typeface="Archivo Narrow" panose="020B0604020202020204" charset="0"/>
                <a:ea typeface="Montserrat Heavy"/>
                <a:cs typeface="Montserrat Heavy"/>
                <a:sym typeface="Montserrat Heavy"/>
              </a:rPr>
              <a:t> </a:t>
            </a:r>
          </a:p>
        </p:txBody>
      </p:sp>
      <p:pic>
        <p:nvPicPr>
          <p:cNvPr id="61" name="Imagen 60">
            <a:extLst>
              <a:ext uri="{FF2B5EF4-FFF2-40B4-BE49-F238E27FC236}">
                <a16:creationId xmlns:a16="http://schemas.microsoft.com/office/drawing/2014/main" id="{929B107E-C008-864E-620E-CA5AC3A41B3D}"/>
              </a:ext>
            </a:extLst>
          </p:cNvPr>
          <p:cNvPicPr>
            <a:picLocks noChangeAspect="1"/>
          </p:cNvPicPr>
          <p:nvPr/>
        </p:nvPicPr>
        <p:blipFill>
          <a:blip r:embed="rId3"/>
          <a:stretch>
            <a:fillRect/>
          </a:stretch>
        </p:blipFill>
        <p:spPr>
          <a:xfrm>
            <a:off x="2159667" y="1999408"/>
            <a:ext cx="4777262" cy="7677988"/>
          </a:xfrm>
          <a:prstGeom prst="rect">
            <a:avLst/>
          </a:prstGeom>
        </p:spPr>
      </p:pic>
      <p:pic>
        <p:nvPicPr>
          <p:cNvPr id="62" name="Imagen 61">
            <a:extLst>
              <a:ext uri="{FF2B5EF4-FFF2-40B4-BE49-F238E27FC236}">
                <a16:creationId xmlns:a16="http://schemas.microsoft.com/office/drawing/2014/main" id="{D8FFEAA6-BFAF-49CC-7313-39FCFC939434}"/>
              </a:ext>
            </a:extLst>
          </p:cNvPr>
          <p:cNvPicPr>
            <a:picLocks noChangeAspect="1"/>
          </p:cNvPicPr>
          <p:nvPr/>
        </p:nvPicPr>
        <p:blipFill>
          <a:blip r:embed="rId4"/>
          <a:srcRect t="1884"/>
          <a:stretch>
            <a:fillRect/>
          </a:stretch>
        </p:blipFill>
        <p:spPr>
          <a:xfrm>
            <a:off x="7141683" y="2140492"/>
            <a:ext cx="4777262" cy="7533320"/>
          </a:xfrm>
          <a:prstGeom prst="rect">
            <a:avLst/>
          </a:prstGeom>
        </p:spPr>
      </p:pic>
      <p:pic>
        <p:nvPicPr>
          <p:cNvPr id="63" name="Imagen 62">
            <a:extLst>
              <a:ext uri="{FF2B5EF4-FFF2-40B4-BE49-F238E27FC236}">
                <a16:creationId xmlns:a16="http://schemas.microsoft.com/office/drawing/2014/main" id="{63881279-7DAD-B6D7-3F28-CDB06D3D4EE5}"/>
              </a:ext>
            </a:extLst>
          </p:cNvPr>
          <p:cNvPicPr>
            <a:picLocks noChangeAspect="1"/>
          </p:cNvPicPr>
          <p:nvPr/>
        </p:nvPicPr>
        <p:blipFill>
          <a:blip r:embed="rId5"/>
          <a:srcRect t="2271"/>
          <a:stretch>
            <a:fillRect/>
          </a:stretch>
        </p:blipFill>
        <p:spPr>
          <a:xfrm>
            <a:off x="12148492" y="2154009"/>
            <a:ext cx="4787529" cy="75198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7256097" y="5264660"/>
            <a:ext cx="3818901" cy="2864176"/>
          </a:xfrm>
          <a:custGeom>
            <a:avLst/>
            <a:gdLst/>
            <a:ahLst/>
            <a:cxnLst/>
            <a:rect l="l" t="t" r="r" b="b"/>
            <a:pathLst>
              <a:path w="3818901" h="2864176">
                <a:moveTo>
                  <a:pt x="0" y="0"/>
                </a:moveTo>
                <a:lnTo>
                  <a:pt x="3818901" y="0"/>
                </a:lnTo>
                <a:lnTo>
                  <a:pt x="3818901" y="2864175"/>
                </a:lnTo>
                <a:lnTo>
                  <a:pt x="0" y="2864175"/>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2168174" y="2560195"/>
            <a:ext cx="13994747" cy="2390140"/>
          </a:xfrm>
          <a:prstGeom prst="rect">
            <a:avLst/>
          </a:prstGeom>
        </p:spPr>
        <p:txBody>
          <a:bodyPr lIns="0" tIns="0" rIns="0" bIns="0" rtlCol="0" anchor="t">
            <a:spAutoFit/>
          </a:bodyPr>
          <a:lstStyle/>
          <a:p>
            <a:pPr algn="just">
              <a:lnSpc>
                <a:spcPts val="4759"/>
              </a:lnSpc>
            </a:pPr>
            <a:r>
              <a:rPr lang="en-US" sz="3399" dirty="0">
                <a:solidFill>
                  <a:srgbClr val="000000"/>
                </a:solidFill>
                <a:latin typeface="Archivo Narrow"/>
                <a:ea typeface="Archivo Narrow"/>
                <a:cs typeface="Archivo Narrow"/>
                <a:sym typeface="Archivo Narrow"/>
              </a:rPr>
              <a:t>Es </a:t>
            </a:r>
            <a:r>
              <a:rPr lang="en-US" sz="3399" dirty="0" err="1">
                <a:solidFill>
                  <a:srgbClr val="000000"/>
                </a:solidFill>
                <a:latin typeface="Archivo Narrow"/>
                <a:ea typeface="Archivo Narrow"/>
                <a:cs typeface="Archivo Narrow"/>
                <a:sym typeface="Archivo Narrow"/>
              </a:rPr>
              <a:t>una</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entidad</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que</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contiene</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estado</a:t>
            </a:r>
            <a:r>
              <a:rPr lang="en-US" sz="3399" dirty="0">
                <a:solidFill>
                  <a:srgbClr val="000000"/>
                </a:solidFill>
                <a:latin typeface="Archivo Narrow"/>
                <a:ea typeface="Archivo Narrow"/>
                <a:cs typeface="Archivo Narrow"/>
                <a:sym typeface="Archivo Narrow"/>
              </a:rPr>
              <a:t> (a </a:t>
            </a:r>
            <a:r>
              <a:rPr lang="en-US" sz="3399" dirty="0" err="1">
                <a:solidFill>
                  <a:srgbClr val="000000"/>
                </a:solidFill>
                <a:latin typeface="Archivo Narrow"/>
                <a:ea typeface="Archivo Narrow"/>
                <a:cs typeface="Archivo Narrow"/>
                <a:sym typeface="Archivo Narrow"/>
              </a:rPr>
              <a:t>través</a:t>
            </a:r>
            <a:r>
              <a:rPr lang="en-US" sz="3399" dirty="0">
                <a:solidFill>
                  <a:srgbClr val="000000"/>
                </a:solidFill>
                <a:latin typeface="Archivo Narrow"/>
                <a:ea typeface="Archivo Narrow"/>
                <a:cs typeface="Archivo Narrow"/>
                <a:sym typeface="Archivo Narrow"/>
              </a:rPr>
              <a:t> de </a:t>
            </a:r>
            <a:r>
              <a:rPr lang="en-US" sz="3399" dirty="0" err="1">
                <a:solidFill>
                  <a:srgbClr val="000000"/>
                </a:solidFill>
                <a:latin typeface="Archivo Narrow"/>
                <a:ea typeface="Archivo Narrow"/>
                <a:cs typeface="Archivo Narrow"/>
                <a:sym typeface="Archivo Narrow"/>
              </a:rPr>
              <a:t>propiedades</a:t>
            </a:r>
            <a:r>
              <a:rPr lang="en-US" sz="3399" dirty="0">
                <a:solidFill>
                  <a:srgbClr val="000000"/>
                </a:solidFill>
                <a:latin typeface="Archivo Narrow"/>
                <a:ea typeface="Archivo Narrow"/>
                <a:cs typeface="Archivo Narrow"/>
                <a:sym typeface="Archivo Narrow"/>
              </a:rPr>
              <a:t> o </a:t>
            </a:r>
            <a:r>
              <a:rPr lang="en-US" sz="3399" dirty="0" err="1">
                <a:solidFill>
                  <a:srgbClr val="000000"/>
                </a:solidFill>
                <a:latin typeface="Archivo Narrow"/>
                <a:ea typeface="Archivo Narrow"/>
                <a:cs typeface="Archivo Narrow"/>
                <a:sym typeface="Archivo Narrow"/>
              </a:rPr>
              <a:t>atributos</a:t>
            </a:r>
            <a:r>
              <a:rPr lang="en-US" sz="3399" dirty="0">
                <a:solidFill>
                  <a:srgbClr val="000000"/>
                </a:solidFill>
                <a:latin typeface="Archivo Narrow"/>
                <a:ea typeface="Archivo Narrow"/>
                <a:cs typeface="Archivo Narrow"/>
                <a:sym typeface="Archivo Narrow"/>
              </a:rPr>
              <a:t>) y </a:t>
            </a:r>
            <a:r>
              <a:rPr lang="en-US" sz="3399" dirty="0" err="1">
                <a:solidFill>
                  <a:srgbClr val="000000"/>
                </a:solidFill>
                <a:latin typeface="Archivo Narrow"/>
                <a:ea typeface="Archivo Narrow"/>
                <a:cs typeface="Archivo Narrow"/>
                <a:sym typeface="Archivo Narrow"/>
              </a:rPr>
              <a:t>comportamiento</a:t>
            </a:r>
            <a:r>
              <a:rPr lang="en-US" sz="3399" dirty="0">
                <a:solidFill>
                  <a:srgbClr val="000000"/>
                </a:solidFill>
                <a:latin typeface="Archivo Narrow"/>
                <a:ea typeface="Archivo Narrow"/>
                <a:cs typeface="Archivo Narrow"/>
                <a:sym typeface="Archivo Narrow"/>
              </a:rPr>
              <a:t> (a </a:t>
            </a:r>
            <a:r>
              <a:rPr lang="en-US" sz="3399" dirty="0" err="1">
                <a:solidFill>
                  <a:srgbClr val="000000"/>
                </a:solidFill>
                <a:latin typeface="Archivo Narrow"/>
                <a:ea typeface="Archivo Narrow"/>
                <a:cs typeface="Archivo Narrow"/>
                <a:sym typeface="Archivo Narrow"/>
              </a:rPr>
              <a:t>través</a:t>
            </a:r>
            <a:r>
              <a:rPr lang="en-US" sz="3399" dirty="0">
                <a:solidFill>
                  <a:srgbClr val="000000"/>
                </a:solidFill>
                <a:latin typeface="Archivo Narrow"/>
                <a:ea typeface="Archivo Narrow"/>
                <a:cs typeface="Archivo Narrow"/>
                <a:sym typeface="Archivo Narrow"/>
              </a:rPr>
              <a:t> de </a:t>
            </a:r>
            <a:r>
              <a:rPr lang="en-US" sz="3399" dirty="0" err="1">
                <a:solidFill>
                  <a:srgbClr val="000000"/>
                </a:solidFill>
                <a:latin typeface="Archivo Narrow"/>
                <a:ea typeface="Archivo Narrow"/>
                <a:cs typeface="Archivo Narrow"/>
                <a:sym typeface="Archivo Narrow"/>
              </a:rPr>
              <a:t>métodos</a:t>
            </a:r>
            <a:r>
              <a:rPr lang="en-US" sz="3399" dirty="0">
                <a:solidFill>
                  <a:srgbClr val="000000"/>
                </a:solidFill>
                <a:latin typeface="Archivo Narrow"/>
                <a:ea typeface="Archivo Narrow"/>
                <a:cs typeface="Archivo Narrow"/>
                <a:sym typeface="Archivo Narrow"/>
              </a:rPr>
              <a:t> o </a:t>
            </a:r>
            <a:r>
              <a:rPr lang="en-US" sz="3399" dirty="0" err="1">
                <a:solidFill>
                  <a:srgbClr val="000000"/>
                </a:solidFill>
                <a:latin typeface="Archivo Narrow"/>
                <a:ea typeface="Archivo Narrow"/>
                <a:cs typeface="Archivo Narrow"/>
                <a:sym typeface="Archivo Narrow"/>
              </a:rPr>
              <a:t>funciones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Representa</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conceptos</a:t>
            </a:r>
            <a:r>
              <a:rPr lang="en-US" sz="3399" dirty="0">
                <a:solidFill>
                  <a:srgbClr val="000000"/>
                </a:solidFill>
                <a:latin typeface="Archivo Narrow"/>
                <a:ea typeface="Archivo Narrow"/>
                <a:cs typeface="Archivo Narrow"/>
                <a:sym typeface="Archivo Narrow"/>
              </a:rPr>
              <a:t> del </a:t>
            </a:r>
            <a:r>
              <a:rPr lang="en-US" sz="3399" dirty="0" err="1">
                <a:solidFill>
                  <a:srgbClr val="000000"/>
                </a:solidFill>
                <a:latin typeface="Archivo Narrow"/>
                <a:ea typeface="Archivo Narrow"/>
                <a:cs typeface="Archivo Narrow"/>
                <a:sym typeface="Archivo Narrow"/>
              </a:rPr>
              <a:t>mundo</a:t>
            </a:r>
            <a:r>
              <a:rPr lang="en-US" sz="3399" dirty="0">
                <a:solidFill>
                  <a:srgbClr val="000000"/>
                </a:solidFill>
                <a:latin typeface="Archivo Narrow"/>
                <a:ea typeface="Archivo Narrow"/>
                <a:cs typeface="Archivo Narrow"/>
                <a:sym typeface="Archivo Narrow"/>
              </a:rPr>
              <a:t> real o ideas </a:t>
            </a:r>
            <a:r>
              <a:rPr lang="en-US" sz="3399" dirty="0" err="1">
                <a:solidFill>
                  <a:srgbClr val="000000"/>
                </a:solidFill>
                <a:latin typeface="Archivo Narrow"/>
                <a:ea typeface="Archivo Narrow"/>
                <a:cs typeface="Archivo Narrow"/>
                <a:sym typeface="Archivo Narrow"/>
              </a:rPr>
              <a:t>abstractas</a:t>
            </a:r>
            <a:r>
              <a:rPr lang="en-US" sz="3399" dirty="0">
                <a:solidFill>
                  <a:srgbClr val="000000"/>
                </a:solidFill>
                <a:latin typeface="Archivo Narrow"/>
                <a:ea typeface="Archivo Narrow"/>
                <a:cs typeface="Archivo Narrow"/>
                <a:sym typeface="Archivo Narrow"/>
              </a:rPr>
              <a:t> y se </a:t>
            </a:r>
            <a:r>
              <a:rPr lang="en-US" sz="3399" dirty="0" err="1">
                <a:solidFill>
                  <a:srgbClr val="000000"/>
                </a:solidFill>
                <a:latin typeface="Archivo Narrow"/>
                <a:ea typeface="Archivo Narrow"/>
                <a:cs typeface="Archivo Narrow"/>
                <a:sym typeface="Archivo Narrow"/>
              </a:rPr>
              <a:t>utiliza</a:t>
            </a:r>
            <a:r>
              <a:rPr lang="en-US" sz="3399" dirty="0">
                <a:solidFill>
                  <a:srgbClr val="000000"/>
                </a:solidFill>
                <a:latin typeface="Archivo Narrow"/>
                <a:ea typeface="Archivo Narrow"/>
                <a:cs typeface="Archivo Narrow"/>
                <a:sym typeface="Archivo Narrow"/>
              </a:rPr>
              <a:t> para </a:t>
            </a:r>
            <a:r>
              <a:rPr lang="en-US" sz="3399" dirty="0" err="1">
                <a:solidFill>
                  <a:srgbClr val="000000"/>
                </a:solidFill>
                <a:latin typeface="Archivo Narrow"/>
                <a:ea typeface="Archivo Narrow"/>
                <a:cs typeface="Archivo Narrow"/>
                <a:sym typeface="Archivo Narrow"/>
              </a:rPr>
              <a:t>simplificar</a:t>
            </a:r>
            <a:r>
              <a:rPr lang="en-US" sz="3399" dirty="0">
                <a:solidFill>
                  <a:srgbClr val="000000"/>
                </a:solidFill>
                <a:latin typeface="Archivo Narrow"/>
                <a:ea typeface="Archivo Narrow"/>
                <a:cs typeface="Archivo Narrow"/>
                <a:sym typeface="Archivo Narrow"/>
              </a:rPr>
              <a:t> la </a:t>
            </a:r>
            <a:r>
              <a:rPr lang="en-US" sz="3399" dirty="0" err="1">
                <a:solidFill>
                  <a:srgbClr val="000000"/>
                </a:solidFill>
                <a:latin typeface="Archivo Narrow"/>
                <a:ea typeface="Archivo Narrow"/>
                <a:cs typeface="Archivo Narrow"/>
                <a:sym typeface="Archivo Narrow"/>
              </a:rPr>
              <a:t>creación</a:t>
            </a:r>
            <a:r>
              <a:rPr lang="en-US" sz="3399" dirty="0">
                <a:solidFill>
                  <a:srgbClr val="000000"/>
                </a:solidFill>
                <a:latin typeface="Archivo Narrow"/>
                <a:ea typeface="Archivo Narrow"/>
                <a:cs typeface="Archivo Narrow"/>
                <a:sym typeface="Archivo Narrow"/>
              </a:rPr>
              <a:t> de </a:t>
            </a:r>
            <a:r>
              <a:rPr lang="en-US" sz="3399" dirty="0" err="1">
                <a:solidFill>
                  <a:srgbClr val="000000"/>
                </a:solidFill>
                <a:latin typeface="Archivo Narrow"/>
                <a:ea typeface="Archivo Narrow"/>
                <a:cs typeface="Archivo Narrow"/>
                <a:sym typeface="Archivo Narrow"/>
              </a:rPr>
              <a:t>programas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complejos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haciendo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que</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el</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código</a:t>
            </a:r>
            <a:r>
              <a:rPr lang="en-US" sz="3399" dirty="0">
                <a:solidFill>
                  <a:srgbClr val="000000"/>
                </a:solidFill>
                <a:latin typeface="Archivo Narrow"/>
                <a:ea typeface="Archivo Narrow"/>
                <a:cs typeface="Archivo Narrow"/>
                <a:sym typeface="Archivo Narrow"/>
              </a:rPr>
              <a:t> sea </a:t>
            </a:r>
            <a:r>
              <a:rPr lang="en-US" sz="3399" dirty="0" err="1">
                <a:solidFill>
                  <a:srgbClr val="000000"/>
                </a:solidFill>
                <a:latin typeface="Archivo Narrow"/>
                <a:ea typeface="Archivo Narrow"/>
                <a:cs typeface="Archivo Narrow"/>
                <a:sym typeface="Archivo Narrow"/>
              </a:rPr>
              <a:t>más</a:t>
            </a:r>
            <a:r>
              <a:rPr lang="en-US" sz="3399" dirty="0">
                <a:solidFill>
                  <a:srgbClr val="000000"/>
                </a:solidFill>
                <a:latin typeface="Archivo Narrow"/>
                <a:ea typeface="Archivo Narrow"/>
                <a:cs typeface="Archivo Narrow"/>
                <a:sym typeface="Archivo Narrow"/>
              </a:rPr>
              <a:t> modular y </a:t>
            </a:r>
            <a:r>
              <a:rPr lang="en-US" sz="3399" dirty="0" err="1">
                <a:solidFill>
                  <a:srgbClr val="000000"/>
                </a:solidFill>
                <a:latin typeface="Archivo Narrow"/>
                <a:ea typeface="Archivo Narrow"/>
                <a:cs typeface="Archivo Narrow"/>
                <a:sym typeface="Archivo Narrow"/>
              </a:rPr>
              <a:t>reutilizable</a:t>
            </a:r>
            <a:r>
              <a:rPr lang="en-US" sz="3399" dirty="0">
                <a:solidFill>
                  <a:srgbClr val="000000"/>
                </a:solidFill>
                <a:latin typeface="Archivo Narrow"/>
                <a:ea typeface="Archivo Narrow"/>
                <a:cs typeface="Archivo Narrow"/>
                <a:sym typeface="Archivo Narrow"/>
              </a:rPr>
              <a:t>. </a:t>
            </a:r>
          </a:p>
        </p:txBody>
      </p:sp>
      <p:sp>
        <p:nvSpPr>
          <p:cNvPr id="5" name="TextBox 5"/>
          <p:cNvSpPr txBox="1"/>
          <p:nvPr/>
        </p:nvSpPr>
        <p:spPr>
          <a:xfrm>
            <a:off x="8286452" y="1415095"/>
            <a:ext cx="1715095"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Objeto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3"/>
            <a:stretch>
              <a:fillRect t="-905" b="-905"/>
            </a:stretch>
          </a:blipFill>
        </p:spPr>
        <p:txBody>
          <a:bodyPr/>
          <a:lstStyle/>
          <a:p>
            <a:endParaRPr lang="es-MX"/>
          </a:p>
        </p:txBody>
      </p:sp>
      <p:sp>
        <p:nvSpPr>
          <p:cNvPr id="3" name="AutoShape 3"/>
          <p:cNvSpPr/>
          <p:nvPr/>
        </p:nvSpPr>
        <p:spPr>
          <a:xfrm>
            <a:off x="7478637" y="5581157"/>
            <a:ext cx="3028509" cy="0"/>
          </a:xfrm>
          <a:prstGeom prst="line">
            <a:avLst/>
          </a:prstGeom>
          <a:ln w="28575" cap="flat">
            <a:solidFill>
              <a:srgbClr val="211F1F"/>
            </a:solidFill>
            <a:prstDash val="solid"/>
            <a:headEnd type="diamond" w="lg" len="lg"/>
            <a:tailEnd type="diamond" w="lg" len="lg"/>
          </a:ln>
        </p:spPr>
        <p:txBody>
          <a:bodyPr/>
          <a:lstStyle/>
          <a:p>
            <a:endParaRPr lang="es-MX"/>
          </a:p>
        </p:txBody>
      </p:sp>
      <p:grpSp>
        <p:nvGrpSpPr>
          <p:cNvPr id="4" name="Group 4"/>
          <p:cNvGrpSpPr/>
          <p:nvPr/>
        </p:nvGrpSpPr>
        <p:grpSpPr>
          <a:xfrm>
            <a:off x="7478637" y="2133720"/>
            <a:ext cx="3028509" cy="1325690"/>
            <a:chOff x="0" y="0"/>
            <a:chExt cx="4038012" cy="1767587"/>
          </a:xfrm>
        </p:grpSpPr>
        <p:sp>
          <p:nvSpPr>
            <p:cNvPr id="5" name="AutoShape 5"/>
            <p:cNvSpPr/>
            <p:nvPr/>
          </p:nvSpPr>
          <p:spPr>
            <a:xfrm rot="-10800000">
              <a:off x="0" y="1729490"/>
              <a:ext cx="1389891" cy="0"/>
            </a:xfrm>
            <a:prstGeom prst="line">
              <a:avLst/>
            </a:prstGeom>
            <a:ln w="38096" cap="flat">
              <a:solidFill>
                <a:srgbClr val="343432"/>
              </a:solidFill>
              <a:prstDash val="solid"/>
              <a:headEnd type="none" w="sm" len="sm"/>
              <a:tailEnd type="diamond" w="lg" len="lg"/>
            </a:ln>
          </p:spPr>
          <p:txBody>
            <a:bodyPr/>
            <a:lstStyle/>
            <a:p>
              <a:endParaRPr lang="es-MX"/>
            </a:p>
          </p:txBody>
        </p:sp>
        <p:sp>
          <p:nvSpPr>
            <p:cNvPr id="6" name="AutoShape 6"/>
            <p:cNvSpPr/>
            <p:nvPr/>
          </p:nvSpPr>
          <p:spPr>
            <a:xfrm rot="-5400000">
              <a:off x="506097" y="883793"/>
              <a:ext cx="1729490" cy="0"/>
            </a:xfrm>
            <a:prstGeom prst="line">
              <a:avLst/>
            </a:prstGeom>
            <a:ln w="38096" cap="flat">
              <a:solidFill>
                <a:srgbClr val="343432"/>
              </a:solidFill>
              <a:prstDash val="solid"/>
              <a:headEnd type="none" w="sm" len="sm"/>
              <a:tailEnd type="none" w="sm" len="sm"/>
            </a:ln>
          </p:spPr>
          <p:txBody>
            <a:bodyPr/>
            <a:lstStyle/>
            <a:p>
              <a:endParaRPr lang="es-MX"/>
            </a:p>
          </p:txBody>
        </p:sp>
        <p:sp>
          <p:nvSpPr>
            <p:cNvPr id="7" name="AutoShape 7"/>
            <p:cNvSpPr/>
            <p:nvPr/>
          </p:nvSpPr>
          <p:spPr>
            <a:xfrm>
              <a:off x="1351794" y="0"/>
              <a:ext cx="2686217" cy="0"/>
            </a:xfrm>
            <a:prstGeom prst="line">
              <a:avLst/>
            </a:prstGeom>
            <a:ln w="38096" cap="flat">
              <a:solidFill>
                <a:srgbClr val="343432"/>
              </a:solidFill>
              <a:prstDash val="solid"/>
              <a:headEnd type="none" w="sm" len="sm"/>
              <a:tailEnd type="diamond" w="lg" len="lg"/>
            </a:ln>
          </p:spPr>
          <p:txBody>
            <a:bodyPr/>
            <a:lstStyle/>
            <a:p>
              <a:endParaRPr lang="es-MX"/>
            </a:p>
          </p:txBody>
        </p:sp>
      </p:grpSp>
      <p:grpSp>
        <p:nvGrpSpPr>
          <p:cNvPr id="8" name="Group 8"/>
          <p:cNvGrpSpPr/>
          <p:nvPr/>
        </p:nvGrpSpPr>
        <p:grpSpPr>
          <a:xfrm>
            <a:off x="7478637" y="4206049"/>
            <a:ext cx="3028509" cy="532048"/>
            <a:chOff x="0" y="0"/>
            <a:chExt cx="4038012" cy="709398"/>
          </a:xfrm>
        </p:grpSpPr>
        <p:sp>
          <p:nvSpPr>
            <p:cNvPr id="9" name="AutoShape 9"/>
            <p:cNvSpPr/>
            <p:nvPr/>
          </p:nvSpPr>
          <p:spPr>
            <a:xfrm rot="-10800000">
              <a:off x="0" y="671301"/>
              <a:ext cx="1389891" cy="0"/>
            </a:xfrm>
            <a:prstGeom prst="line">
              <a:avLst/>
            </a:prstGeom>
            <a:ln w="38096" cap="flat">
              <a:solidFill>
                <a:srgbClr val="343432"/>
              </a:solidFill>
              <a:prstDash val="solid"/>
              <a:headEnd type="none" w="sm" len="sm"/>
              <a:tailEnd type="diamond" w="lg" len="lg"/>
            </a:ln>
          </p:spPr>
          <p:txBody>
            <a:bodyPr/>
            <a:lstStyle/>
            <a:p>
              <a:endParaRPr lang="es-MX"/>
            </a:p>
          </p:txBody>
        </p:sp>
        <p:sp>
          <p:nvSpPr>
            <p:cNvPr id="10" name="AutoShape 10"/>
            <p:cNvSpPr/>
            <p:nvPr/>
          </p:nvSpPr>
          <p:spPr>
            <a:xfrm rot="-5400000">
              <a:off x="1016144" y="335651"/>
              <a:ext cx="709398" cy="0"/>
            </a:xfrm>
            <a:prstGeom prst="line">
              <a:avLst/>
            </a:prstGeom>
            <a:ln w="38096" cap="flat">
              <a:solidFill>
                <a:srgbClr val="343432"/>
              </a:solidFill>
              <a:prstDash val="solid"/>
              <a:headEnd type="none" w="sm" len="sm"/>
              <a:tailEnd type="none" w="sm" len="sm"/>
            </a:ln>
          </p:spPr>
          <p:txBody>
            <a:bodyPr/>
            <a:lstStyle/>
            <a:p>
              <a:endParaRPr lang="es-MX"/>
            </a:p>
          </p:txBody>
        </p:sp>
        <p:sp>
          <p:nvSpPr>
            <p:cNvPr id="11" name="AutoShape 11"/>
            <p:cNvSpPr/>
            <p:nvPr/>
          </p:nvSpPr>
          <p:spPr>
            <a:xfrm>
              <a:off x="1351794" y="0"/>
              <a:ext cx="2686217" cy="0"/>
            </a:xfrm>
            <a:prstGeom prst="line">
              <a:avLst/>
            </a:prstGeom>
            <a:ln w="38096" cap="flat">
              <a:solidFill>
                <a:srgbClr val="343432"/>
              </a:solidFill>
              <a:prstDash val="solid"/>
              <a:headEnd type="none" w="sm" len="sm"/>
              <a:tailEnd type="diamond" w="lg" len="lg"/>
            </a:ln>
          </p:spPr>
          <p:txBody>
            <a:bodyPr/>
            <a:lstStyle/>
            <a:p>
              <a:endParaRPr lang="es-MX"/>
            </a:p>
          </p:txBody>
        </p:sp>
      </p:grpSp>
      <p:grpSp>
        <p:nvGrpSpPr>
          <p:cNvPr id="12" name="Group 12"/>
          <p:cNvGrpSpPr/>
          <p:nvPr/>
        </p:nvGrpSpPr>
        <p:grpSpPr>
          <a:xfrm>
            <a:off x="7478637" y="6554633"/>
            <a:ext cx="3028509" cy="574907"/>
            <a:chOff x="0" y="0"/>
            <a:chExt cx="4038012" cy="766542"/>
          </a:xfrm>
        </p:grpSpPr>
        <p:sp>
          <p:nvSpPr>
            <p:cNvPr id="13" name="AutoShape 13"/>
            <p:cNvSpPr/>
            <p:nvPr/>
          </p:nvSpPr>
          <p:spPr>
            <a:xfrm rot="-10800000">
              <a:off x="0" y="0"/>
              <a:ext cx="1389891" cy="0"/>
            </a:xfrm>
            <a:prstGeom prst="line">
              <a:avLst/>
            </a:prstGeom>
            <a:ln w="38096" cap="flat">
              <a:solidFill>
                <a:srgbClr val="343432"/>
              </a:solidFill>
              <a:prstDash val="solid"/>
              <a:headEnd type="none" w="sm" len="sm"/>
              <a:tailEnd type="diamond" w="lg" len="lg"/>
            </a:ln>
          </p:spPr>
          <p:txBody>
            <a:bodyPr/>
            <a:lstStyle/>
            <a:p>
              <a:endParaRPr lang="es-MX"/>
            </a:p>
          </p:txBody>
        </p:sp>
        <p:sp>
          <p:nvSpPr>
            <p:cNvPr id="14" name="AutoShape 14"/>
            <p:cNvSpPr/>
            <p:nvPr/>
          </p:nvSpPr>
          <p:spPr>
            <a:xfrm rot="-5400000">
              <a:off x="1016144" y="354699"/>
              <a:ext cx="709398" cy="0"/>
            </a:xfrm>
            <a:prstGeom prst="line">
              <a:avLst/>
            </a:prstGeom>
            <a:ln w="38096" cap="flat">
              <a:solidFill>
                <a:srgbClr val="343432"/>
              </a:solidFill>
              <a:prstDash val="solid"/>
              <a:headEnd type="none" w="sm" len="sm"/>
              <a:tailEnd type="none" w="sm" len="sm"/>
            </a:ln>
          </p:spPr>
          <p:txBody>
            <a:bodyPr/>
            <a:lstStyle/>
            <a:p>
              <a:endParaRPr lang="es-MX"/>
            </a:p>
          </p:txBody>
        </p:sp>
        <p:sp>
          <p:nvSpPr>
            <p:cNvPr id="15" name="AutoShape 15"/>
            <p:cNvSpPr/>
            <p:nvPr/>
          </p:nvSpPr>
          <p:spPr>
            <a:xfrm>
              <a:off x="1351794" y="728446"/>
              <a:ext cx="2686217" cy="0"/>
            </a:xfrm>
            <a:prstGeom prst="line">
              <a:avLst/>
            </a:prstGeom>
            <a:ln w="38096" cap="flat">
              <a:solidFill>
                <a:srgbClr val="343432"/>
              </a:solidFill>
              <a:prstDash val="solid"/>
              <a:headEnd type="none" w="sm" len="sm"/>
              <a:tailEnd type="diamond" w="lg" len="lg"/>
            </a:ln>
          </p:spPr>
          <p:txBody>
            <a:bodyPr/>
            <a:lstStyle/>
            <a:p>
              <a:endParaRPr lang="es-MX"/>
            </a:p>
          </p:txBody>
        </p:sp>
      </p:grpSp>
      <p:grpSp>
        <p:nvGrpSpPr>
          <p:cNvPr id="16" name="Group 16"/>
          <p:cNvGrpSpPr/>
          <p:nvPr/>
        </p:nvGrpSpPr>
        <p:grpSpPr>
          <a:xfrm>
            <a:off x="7478637" y="7863165"/>
            <a:ext cx="3028509" cy="1325690"/>
            <a:chOff x="0" y="0"/>
            <a:chExt cx="4038012" cy="1767587"/>
          </a:xfrm>
        </p:grpSpPr>
        <p:sp>
          <p:nvSpPr>
            <p:cNvPr id="17" name="AutoShape 17"/>
            <p:cNvSpPr/>
            <p:nvPr/>
          </p:nvSpPr>
          <p:spPr>
            <a:xfrm rot="-10800000">
              <a:off x="0" y="0"/>
              <a:ext cx="1389891" cy="0"/>
            </a:xfrm>
            <a:prstGeom prst="line">
              <a:avLst/>
            </a:prstGeom>
            <a:ln w="38096" cap="flat">
              <a:solidFill>
                <a:srgbClr val="343432"/>
              </a:solidFill>
              <a:prstDash val="solid"/>
              <a:headEnd type="none" w="sm" len="sm"/>
              <a:tailEnd type="diamond" w="lg" len="lg"/>
            </a:ln>
          </p:spPr>
          <p:txBody>
            <a:bodyPr/>
            <a:lstStyle/>
            <a:p>
              <a:endParaRPr lang="es-MX"/>
            </a:p>
          </p:txBody>
        </p:sp>
        <p:sp>
          <p:nvSpPr>
            <p:cNvPr id="18" name="AutoShape 18"/>
            <p:cNvSpPr/>
            <p:nvPr/>
          </p:nvSpPr>
          <p:spPr>
            <a:xfrm rot="-5400000">
              <a:off x="506097" y="883793"/>
              <a:ext cx="1729490" cy="0"/>
            </a:xfrm>
            <a:prstGeom prst="line">
              <a:avLst/>
            </a:prstGeom>
            <a:ln w="38096" cap="flat">
              <a:solidFill>
                <a:srgbClr val="343432"/>
              </a:solidFill>
              <a:prstDash val="solid"/>
              <a:headEnd type="none" w="sm" len="sm"/>
              <a:tailEnd type="none" w="sm" len="sm"/>
            </a:ln>
          </p:spPr>
          <p:txBody>
            <a:bodyPr/>
            <a:lstStyle/>
            <a:p>
              <a:endParaRPr lang="es-MX"/>
            </a:p>
          </p:txBody>
        </p:sp>
        <p:sp>
          <p:nvSpPr>
            <p:cNvPr id="19" name="AutoShape 19"/>
            <p:cNvSpPr/>
            <p:nvPr/>
          </p:nvSpPr>
          <p:spPr>
            <a:xfrm>
              <a:off x="1351794" y="1729490"/>
              <a:ext cx="2686217" cy="0"/>
            </a:xfrm>
            <a:prstGeom prst="line">
              <a:avLst/>
            </a:prstGeom>
            <a:ln w="38096" cap="flat">
              <a:solidFill>
                <a:srgbClr val="343432"/>
              </a:solidFill>
              <a:prstDash val="solid"/>
              <a:headEnd type="none" w="sm" len="sm"/>
              <a:tailEnd type="diamond" w="lg" len="lg"/>
            </a:ln>
          </p:spPr>
          <p:txBody>
            <a:bodyPr/>
            <a:lstStyle/>
            <a:p>
              <a:endParaRPr lang="es-MX"/>
            </a:p>
          </p:txBody>
        </p:sp>
      </p:grpSp>
      <p:sp>
        <p:nvSpPr>
          <p:cNvPr id="20" name="Freeform 20"/>
          <p:cNvSpPr/>
          <p:nvPr/>
        </p:nvSpPr>
        <p:spPr>
          <a:xfrm rot="5400000">
            <a:off x="3658997" y="7062432"/>
            <a:ext cx="580143" cy="4525487"/>
          </a:xfrm>
          <a:custGeom>
            <a:avLst/>
            <a:gdLst/>
            <a:ahLst/>
            <a:cxnLst/>
            <a:rect l="l" t="t" r="r" b="b"/>
            <a:pathLst>
              <a:path w="580143" h="4525487">
                <a:moveTo>
                  <a:pt x="0" y="0"/>
                </a:moveTo>
                <a:lnTo>
                  <a:pt x="580143" y="0"/>
                </a:lnTo>
                <a:lnTo>
                  <a:pt x="580143" y="4525488"/>
                </a:lnTo>
                <a:lnTo>
                  <a:pt x="0" y="4525488"/>
                </a:lnTo>
                <a:lnTo>
                  <a:pt x="0" y="0"/>
                </a:lnTo>
                <a:close/>
              </a:path>
            </a:pathLst>
          </a:custGeom>
          <a:blipFill>
            <a:blip r:embed="rId4">
              <a:alphaModFix amt="49000"/>
            </a:blip>
            <a:stretch>
              <a:fillRect r="-34187"/>
            </a:stretch>
          </a:blipFill>
        </p:spPr>
        <p:txBody>
          <a:bodyPr/>
          <a:lstStyle/>
          <a:p>
            <a:endParaRPr lang="es-MX"/>
          </a:p>
        </p:txBody>
      </p:sp>
      <p:sp>
        <p:nvSpPr>
          <p:cNvPr id="21" name="Freeform 21"/>
          <p:cNvSpPr/>
          <p:nvPr/>
        </p:nvSpPr>
        <p:spPr>
          <a:xfrm rot="5400000" flipH="1">
            <a:off x="3567043" y="-214162"/>
            <a:ext cx="764051" cy="4525487"/>
          </a:xfrm>
          <a:custGeom>
            <a:avLst/>
            <a:gdLst/>
            <a:ahLst/>
            <a:cxnLst/>
            <a:rect l="l" t="t" r="r" b="b"/>
            <a:pathLst>
              <a:path w="764051" h="4525487">
                <a:moveTo>
                  <a:pt x="764051" y="0"/>
                </a:moveTo>
                <a:lnTo>
                  <a:pt x="0" y="0"/>
                </a:lnTo>
                <a:lnTo>
                  <a:pt x="0" y="4525487"/>
                </a:lnTo>
                <a:lnTo>
                  <a:pt x="764051" y="4525487"/>
                </a:lnTo>
                <a:lnTo>
                  <a:pt x="764051" y="0"/>
                </a:lnTo>
                <a:close/>
              </a:path>
            </a:pathLst>
          </a:custGeom>
          <a:blipFill>
            <a:blip r:embed="rId4">
              <a:alphaModFix amt="49000"/>
            </a:blip>
            <a:stretch>
              <a:fillRect r="-1888"/>
            </a:stretch>
          </a:blipFill>
        </p:spPr>
        <p:txBody>
          <a:bodyPr/>
          <a:lstStyle/>
          <a:p>
            <a:endParaRPr lang="es-MX"/>
          </a:p>
        </p:txBody>
      </p:sp>
      <p:sp>
        <p:nvSpPr>
          <p:cNvPr id="33" name="TextBox 33"/>
          <p:cNvSpPr txBox="1"/>
          <p:nvPr/>
        </p:nvSpPr>
        <p:spPr>
          <a:xfrm>
            <a:off x="11383446" y="6610861"/>
            <a:ext cx="5688696" cy="1512262"/>
          </a:xfrm>
          <a:prstGeom prst="rect">
            <a:avLst/>
          </a:prstGeom>
        </p:spPr>
        <p:txBody>
          <a:bodyPr lIns="19507" tIns="19507" rIns="19507" bIns="19507" rtlCol="0" anchor="ctr"/>
          <a:lstStyle/>
          <a:p>
            <a:pPr algn="ctr">
              <a:lnSpc>
                <a:spcPts val="378"/>
              </a:lnSpc>
            </a:pPr>
            <a:endParaRPr/>
          </a:p>
        </p:txBody>
      </p:sp>
      <p:sp>
        <p:nvSpPr>
          <p:cNvPr id="65" name="TextBox 65"/>
          <p:cNvSpPr txBox="1"/>
          <p:nvPr/>
        </p:nvSpPr>
        <p:spPr>
          <a:xfrm>
            <a:off x="2314975" y="4523122"/>
            <a:ext cx="4525487" cy="1467518"/>
          </a:xfrm>
          <a:prstGeom prst="rect">
            <a:avLst/>
          </a:prstGeom>
        </p:spPr>
        <p:txBody>
          <a:bodyPr lIns="0" tIns="0" rIns="0" bIns="0" rtlCol="0" anchor="t">
            <a:spAutoFit/>
          </a:bodyPr>
          <a:lstStyle/>
          <a:p>
            <a:pPr lvl="0">
              <a:lnSpc>
                <a:spcPts val="5654"/>
              </a:lnSpc>
              <a:spcBef>
                <a:spcPct val="0"/>
              </a:spcBef>
            </a:pPr>
            <a:r>
              <a:rPr lang="en-US" sz="5284" b="1" spc="158" dirty="0" err="1">
                <a:solidFill>
                  <a:srgbClr val="000000"/>
                </a:solidFill>
                <a:latin typeface="Archivo Narrow Bold"/>
                <a:ea typeface="Archivo Narrow Bold"/>
                <a:cs typeface="Archivo Narrow Bold"/>
                <a:sym typeface="Archivo Narrow Bold"/>
              </a:rPr>
              <a:t>Características</a:t>
            </a:r>
            <a:r>
              <a:rPr lang="en-US" sz="5284" b="1" spc="158" dirty="0">
                <a:solidFill>
                  <a:srgbClr val="000000"/>
                </a:solidFill>
                <a:latin typeface="Archivo Narrow Bold"/>
                <a:ea typeface="Archivo Narrow Bold"/>
                <a:cs typeface="Archivo Narrow Bold"/>
                <a:sym typeface="Archivo Narrow Bold"/>
              </a:rPr>
              <a:t> de </a:t>
            </a:r>
            <a:r>
              <a:rPr lang="en-US" sz="5284" b="1" spc="158" dirty="0" err="1">
                <a:solidFill>
                  <a:srgbClr val="000000"/>
                </a:solidFill>
                <a:latin typeface="Archivo Narrow Bold"/>
                <a:ea typeface="Archivo Narrow Bold"/>
                <a:cs typeface="Archivo Narrow Bold"/>
                <a:sym typeface="Archivo Narrow Bold"/>
              </a:rPr>
              <a:t>los</a:t>
            </a:r>
            <a:r>
              <a:rPr lang="en-US" sz="5284" b="1" spc="158" dirty="0">
                <a:solidFill>
                  <a:srgbClr val="000000"/>
                </a:solidFill>
                <a:latin typeface="Archivo Narrow Bold"/>
                <a:ea typeface="Archivo Narrow Bold"/>
                <a:cs typeface="Archivo Narrow Bold"/>
                <a:sym typeface="Archivo Narrow Bold"/>
              </a:rPr>
              <a:t> </a:t>
            </a:r>
            <a:r>
              <a:rPr lang="en-US" sz="5284" b="1" spc="158" dirty="0" err="1">
                <a:solidFill>
                  <a:srgbClr val="000000"/>
                </a:solidFill>
                <a:latin typeface="Archivo Narrow Bold"/>
                <a:ea typeface="Archivo Narrow Bold"/>
                <a:cs typeface="Archivo Narrow Bold"/>
                <a:sym typeface="Archivo Narrow Bold"/>
              </a:rPr>
              <a:t>Objetos</a:t>
            </a:r>
            <a:r>
              <a:rPr lang="en-US" sz="5284" b="1" spc="158" dirty="0">
                <a:solidFill>
                  <a:srgbClr val="000000"/>
                </a:solidFill>
                <a:latin typeface="Archivo Narrow Bold"/>
                <a:ea typeface="Archivo Narrow Bold"/>
                <a:cs typeface="Archivo Narrow Bold"/>
                <a:sym typeface="Archivo Narrow Bold"/>
              </a:rPr>
              <a:t> </a:t>
            </a:r>
          </a:p>
        </p:txBody>
      </p:sp>
      <p:pic>
        <p:nvPicPr>
          <p:cNvPr id="78" name="Imagen 77">
            <a:extLst>
              <a:ext uri="{FF2B5EF4-FFF2-40B4-BE49-F238E27FC236}">
                <a16:creationId xmlns:a16="http://schemas.microsoft.com/office/drawing/2014/main" id="{EC526718-090B-16CD-1616-9DAD8FFFCA81}"/>
              </a:ext>
            </a:extLst>
          </p:cNvPr>
          <p:cNvPicPr>
            <a:picLocks noChangeAspect="1"/>
          </p:cNvPicPr>
          <p:nvPr/>
        </p:nvPicPr>
        <p:blipFill>
          <a:blip r:embed="rId5"/>
          <a:stretch>
            <a:fillRect/>
          </a:stretch>
        </p:blipFill>
        <p:spPr>
          <a:xfrm>
            <a:off x="10679342" y="1281868"/>
            <a:ext cx="5694158" cy="1542422"/>
          </a:xfrm>
          <a:prstGeom prst="rect">
            <a:avLst/>
          </a:prstGeom>
        </p:spPr>
      </p:pic>
      <p:pic>
        <p:nvPicPr>
          <p:cNvPr id="79" name="Imagen 78">
            <a:extLst>
              <a:ext uri="{FF2B5EF4-FFF2-40B4-BE49-F238E27FC236}">
                <a16:creationId xmlns:a16="http://schemas.microsoft.com/office/drawing/2014/main" id="{9E8497A4-EFB3-78DE-70BE-3392D1DB3D70}"/>
              </a:ext>
            </a:extLst>
          </p:cNvPr>
          <p:cNvPicPr>
            <a:picLocks noChangeAspect="1"/>
          </p:cNvPicPr>
          <p:nvPr/>
        </p:nvPicPr>
        <p:blipFill>
          <a:blip r:embed="rId6"/>
          <a:stretch>
            <a:fillRect/>
          </a:stretch>
        </p:blipFill>
        <p:spPr>
          <a:xfrm>
            <a:off x="10642171" y="3167102"/>
            <a:ext cx="5694158" cy="1542422"/>
          </a:xfrm>
          <a:prstGeom prst="rect">
            <a:avLst/>
          </a:prstGeom>
        </p:spPr>
      </p:pic>
      <p:pic>
        <p:nvPicPr>
          <p:cNvPr id="80" name="Imagen 79">
            <a:extLst>
              <a:ext uri="{FF2B5EF4-FFF2-40B4-BE49-F238E27FC236}">
                <a16:creationId xmlns:a16="http://schemas.microsoft.com/office/drawing/2014/main" id="{8013276E-B8B3-3683-9D65-E884B4B44D8E}"/>
              </a:ext>
            </a:extLst>
          </p:cNvPr>
          <p:cNvPicPr>
            <a:picLocks noChangeAspect="1"/>
          </p:cNvPicPr>
          <p:nvPr/>
        </p:nvPicPr>
        <p:blipFill>
          <a:blip r:embed="rId7"/>
          <a:stretch>
            <a:fillRect/>
          </a:stretch>
        </p:blipFill>
        <p:spPr>
          <a:xfrm>
            <a:off x="10632878" y="4891401"/>
            <a:ext cx="5694158" cy="1530229"/>
          </a:xfrm>
          <a:prstGeom prst="rect">
            <a:avLst/>
          </a:prstGeom>
        </p:spPr>
      </p:pic>
      <p:pic>
        <p:nvPicPr>
          <p:cNvPr id="81" name="Imagen 80">
            <a:extLst>
              <a:ext uri="{FF2B5EF4-FFF2-40B4-BE49-F238E27FC236}">
                <a16:creationId xmlns:a16="http://schemas.microsoft.com/office/drawing/2014/main" id="{25727A94-C82A-C6F9-B552-57766666362B}"/>
              </a:ext>
            </a:extLst>
          </p:cNvPr>
          <p:cNvPicPr>
            <a:picLocks noChangeAspect="1"/>
          </p:cNvPicPr>
          <p:nvPr/>
        </p:nvPicPr>
        <p:blipFill>
          <a:blip r:embed="rId8"/>
          <a:stretch>
            <a:fillRect/>
          </a:stretch>
        </p:blipFill>
        <p:spPr>
          <a:xfrm>
            <a:off x="10679342" y="6503525"/>
            <a:ext cx="5694158" cy="1530229"/>
          </a:xfrm>
          <a:prstGeom prst="rect">
            <a:avLst/>
          </a:prstGeom>
        </p:spPr>
      </p:pic>
      <p:pic>
        <p:nvPicPr>
          <p:cNvPr id="82" name="Imagen 81">
            <a:extLst>
              <a:ext uri="{FF2B5EF4-FFF2-40B4-BE49-F238E27FC236}">
                <a16:creationId xmlns:a16="http://schemas.microsoft.com/office/drawing/2014/main" id="{70C0493B-DF42-B996-B043-B98E5E242D4F}"/>
              </a:ext>
            </a:extLst>
          </p:cNvPr>
          <p:cNvPicPr>
            <a:picLocks noChangeAspect="1"/>
          </p:cNvPicPr>
          <p:nvPr/>
        </p:nvPicPr>
        <p:blipFill>
          <a:blip r:embed="rId9"/>
          <a:stretch>
            <a:fillRect/>
          </a:stretch>
        </p:blipFill>
        <p:spPr>
          <a:xfrm>
            <a:off x="10610576" y="8273140"/>
            <a:ext cx="5694158" cy="1554615"/>
          </a:xfrm>
          <a:prstGeom prst="rect">
            <a:avLst/>
          </a:prstGeom>
        </p:spPr>
      </p:pic>
      <p:pic>
        <p:nvPicPr>
          <p:cNvPr id="83" name="Imagen 82">
            <a:extLst>
              <a:ext uri="{FF2B5EF4-FFF2-40B4-BE49-F238E27FC236}">
                <a16:creationId xmlns:a16="http://schemas.microsoft.com/office/drawing/2014/main" id="{B313367E-8803-62FA-FE7E-0FE1F8939E2E}"/>
              </a:ext>
            </a:extLst>
          </p:cNvPr>
          <p:cNvPicPr>
            <a:picLocks noChangeAspect="1"/>
          </p:cNvPicPr>
          <p:nvPr/>
        </p:nvPicPr>
        <p:blipFill>
          <a:blip r:embed="rId5"/>
          <a:stretch>
            <a:fillRect/>
          </a:stretch>
        </p:blipFill>
        <p:spPr>
          <a:xfrm>
            <a:off x="4445122" y="196199"/>
            <a:ext cx="9135823" cy="2474693"/>
          </a:xfrm>
          <a:prstGeom prst="rect">
            <a:avLst/>
          </a:prstGeom>
        </p:spPr>
      </p:pic>
      <p:pic>
        <p:nvPicPr>
          <p:cNvPr id="84" name="Imagen 83">
            <a:extLst>
              <a:ext uri="{FF2B5EF4-FFF2-40B4-BE49-F238E27FC236}">
                <a16:creationId xmlns:a16="http://schemas.microsoft.com/office/drawing/2014/main" id="{C576291E-7493-1C39-5809-EA6D04C555D1}"/>
              </a:ext>
            </a:extLst>
          </p:cNvPr>
          <p:cNvPicPr>
            <a:picLocks noChangeAspect="1"/>
          </p:cNvPicPr>
          <p:nvPr/>
        </p:nvPicPr>
        <p:blipFill>
          <a:blip r:embed="rId6"/>
          <a:stretch>
            <a:fillRect/>
          </a:stretch>
        </p:blipFill>
        <p:spPr>
          <a:xfrm>
            <a:off x="4445122" y="1956974"/>
            <a:ext cx="9135823" cy="2474693"/>
          </a:xfrm>
          <a:prstGeom prst="rect">
            <a:avLst/>
          </a:prstGeom>
        </p:spPr>
      </p:pic>
      <p:pic>
        <p:nvPicPr>
          <p:cNvPr id="85" name="Imagen 84">
            <a:extLst>
              <a:ext uri="{FF2B5EF4-FFF2-40B4-BE49-F238E27FC236}">
                <a16:creationId xmlns:a16="http://schemas.microsoft.com/office/drawing/2014/main" id="{9446D347-9AAD-CD5A-FED8-88868B7F4911}"/>
              </a:ext>
            </a:extLst>
          </p:cNvPr>
          <p:cNvPicPr>
            <a:picLocks noChangeAspect="1"/>
          </p:cNvPicPr>
          <p:nvPr/>
        </p:nvPicPr>
        <p:blipFill>
          <a:blip r:embed="rId7"/>
          <a:stretch>
            <a:fillRect/>
          </a:stretch>
        </p:blipFill>
        <p:spPr>
          <a:xfrm>
            <a:off x="4445122" y="3576065"/>
            <a:ext cx="9208598" cy="2474688"/>
          </a:xfrm>
          <a:prstGeom prst="rect">
            <a:avLst/>
          </a:prstGeom>
        </p:spPr>
      </p:pic>
      <p:pic>
        <p:nvPicPr>
          <p:cNvPr id="86" name="Imagen 85">
            <a:extLst>
              <a:ext uri="{FF2B5EF4-FFF2-40B4-BE49-F238E27FC236}">
                <a16:creationId xmlns:a16="http://schemas.microsoft.com/office/drawing/2014/main" id="{616925AE-7DAD-8405-EAFD-5A7BEDA76E31}"/>
              </a:ext>
            </a:extLst>
          </p:cNvPr>
          <p:cNvPicPr>
            <a:picLocks noChangeAspect="1"/>
          </p:cNvPicPr>
          <p:nvPr/>
        </p:nvPicPr>
        <p:blipFill>
          <a:blip r:embed="rId8"/>
          <a:stretch>
            <a:fillRect/>
          </a:stretch>
        </p:blipFill>
        <p:spPr>
          <a:xfrm>
            <a:off x="4445141" y="5533456"/>
            <a:ext cx="9208579" cy="2474683"/>
          </a:xfrm>
          <a:prstGeom prst="rect">
            <a:avLst/>
          </a:prstGeom>
        </p:spPr>
      </p:pic>
      <p:pic>
        <p:nvPicPr>
          <p:cNvPr id="87" name="Imagen 86">
            <a:extLst>
              <a:ext uri="{FF2B5EF4-FFF2-40B4-BE49-F238E27FC236}">
                <a16:creationId xmlns:a16="http://schemas.microsoft.com/office/drawing/2014/main" id="{B8792B82-3F2B-2568-49B8-AE1C07D10FE8}"/>
              </a:ext>
            </a:extLst>
          </p:cNvPr>
          <p:cNvPicPr>
            <a:picLocks noChangeAspect="1"/>
          </p:cNvPicPr>
          <p:nvPr/>
        </p:nvPicPr>
        <p:blipFill>
          <a:blip r:embed="rId9"/>
          <a:stretch>
            <a:fillRect/>
          </a:stretch>
        </p:blipFill>
        <p:spPr>
          <a:xfrm>
            <a:off x="4482591" y="7859102"/>
            <a:ext cx="9135817" cy="2494254"/>
          </a:xfrm>
          <a:prstGeom prst="rect">
            <a:avLst/>
          </a:prstGeom>
        </p:spPr>
      </p:pic>
      <p:pic>
        <p:nvPicPr>
          <p:cNvPr id="88" name="Picture 6" descr="X png cruzar png transparente antecedentes 38341441 PNG">
            <a:extLst>
              <a:ext uri="{FF2B5EF4-FFF2-40B4-BE49-F238E27FC236}">
                <a16:creationId xmlns:a16="http://schemas.microsoft.com/office/drawing/2014/main" id="{E7088479-84CE-D2B5-672F-EA7C0F71B84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1632" t="12307" r="12449" b="12307"/>
          <a:stretch>
            <a:fillRect/>
          </a:stretch>
        </p:blipFill>
        <p:spPr bwMode="auto">
          <a:xfrm>
            <a:off x="13128199" y="-146172"/>
            <a:ext cx="980417" cy="97355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X png cruzar png transparente antecedentes 38341441 PNG">
            <a:extLst>
              <a:ext uri="{FF2B5EF4-FFF2-40B4-BE49-F238E27FC236}">
                <a16:creationId xmlns:a16="http://schemas.microsoft.com/office/drawing/2014/main" id="{BF8AF0CA-2CCF-AB82-8737-0BD53CF7FCFE}"/>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1632" t="12307" r="12449" b="12307"/>
          <a:stretch>
            <a:fillRect/>
          </a:stretch>
        </p:blipFill>
        <p:spPr bwMode="auto">
          <a:xfrm>
            <a:off x="13160087" y="1614603"/>
            <a:ext cx="980417" cy="97355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X png cruzar png transparente antecedentes 38341441 PNG">
            <a:extLst>
              <a:ext uri="{FF2B5EF4-FFF2-40B4-BE49-F238E27FC236}">
                <a16:creationId xmlns:a16="http://schemas.microsoft.com/office/drawing/2014/main" id="{E917F0E1-9F33-A224-D5F2-A714125B4A9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1632" t="12307" r="12449" b="12307"/>
          <a:stretch>
            <a:fillRect/>
          </a:stretch>
        </p:blipFill>
        <p:spPr bwMode="auto">
          <a:xfrm>
            <a:off x="13090736" y="3216316"/>
            <a:ext cx="980417" cy="973555"/>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6" descr="X png cruzar png transparente antecedentes 38341441 PNG">
            <a:extLst>
              <a:ext uri="{FF2B5EF4-FFF2-40B4-BE49-F238E27FC236}">
                <a16:creationId xmlns:a16="http://schemas.microsoft.com/office/drawing/2014/main" id="{6C7786A3-AA45-693F-D509-F513F52AEEF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1632" t="12307" r="12449" b="12307"/>
          <a:stretch>
            <a:fillRect/>
          </a:stretch>
        </p:blipFill>
        <p:spPr bwMode="auto">
          <a:xfrm>
            <a:off x="13113623" y="5288474"/>
            <a:ext cx="980417" cy="97355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6" descr="X png cruzar png transparente antecedentes 38341441 PNG">
            <a:extLst>
              <a:ext uri="{FF2B5EF4-FFF2-40B4-BE49-F238E27FC236}">
                <a16:creationId xmlns:a16="http://schemas.microsoft.com/office/drawing/2014/main" id="{9CE72D17-1A3B-B9DF-F57F-76FAAF09BD51}"/>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1632" t="12307" r="12449" b="12307"/>
          <a:stretch>
            <a:fillRect/>
          </a:stretch>
        </p:blipFill>
        <p:spPr bwMode="auto">
          <a:xfrm>
            <a:off x="13090735" y="7696918"/>
            <a:ext cx="980417" cy="9735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childTnLst>
                          </p:cTn>
                        </p:par>
                      </p:childTnLst>
                    </p:cTn>
                  </p:par>
                </p:childTnLst>
              </p:cTn>
              <p:nextCondLst>
                <p:cond evt="onClick" delay="0">
                  <p:tgtEl>
                    <p:spTgt spid="78"/>
                  </p:tgtEl>
                </p:cond>
              </p:nextCondLst>
            </p:seq>
            <p:seq concurrent="1" nextAc="seek">
              <p:cTn id="11" restart="whenNotActive" fill="hold" evtFilter="cancelBubble" nodeType="interactiveSeq">
                <p:stCondLst>
                  <p:cond evt="onClick" delay="0">
                    <p:tgtEl>
                      <p:spTgt spid="88"/>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83"/>
                                        </p:tgtEl>
                                      </p:cBhvr>
                                    </p:animEffect>
                                    <p:set>
                                      <p:cBhvr>
                                        <p:cTn id="16" dur="1" fill="hold">
                                          <p:stCondLst>
                                            <p:cond delay="499"/>
                                          </p:stCondLst>
                                        </p:cTn>
                                        <p:tgtEl>
                                          <p:spTgt spid="83"/>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8"/>
                                        </p:tgtEl>
                                      </p:cBhvr>
                                    </p:animEffect>
                                    <p:set>
                                      <p:cBhvr>
                                        <p:cTn id="19" dur="1" fill="hold">
                                          <p:stCondLst>
                                            <p:cond delay="499"/>
                                          </p:stCondLst>
                                        </p:cTn>
                                        <p:tgtEl>
                                          <p:spTgt spid="88"/>
                                        </p:tgtEl>
                                        <p:attrNameLst>
                                          <p:attrName>style.visibility</p:attrName>
                                        </p:attrNameLst>
                                      </p:cBhvr>
                                      <p:to>
                                        <p:strVal val="hidden"/>
                                      </p:to>
                                    </p:set>
                                  </p:childTnLst>
                                </p:cTn>
                              </p:par>
                            </p:childTnLst>
                          </p:cTn>
                        </p:par>
                      </p:childTnLst>
                    </p:cTn>
                  </p:par>
                </p:childTnLst>
              </p:cTn>
              <p:nextCondLst>
                <p:cond evt="onClick" delay="0">
                  <p:tgtEl>
                    <p:spTgt spid="88"/>
                  </p:tgtEl>
                </p:cond>
              </p:nextCondLst>
            </p:seq>
            <p:seq concurrent="1" nextAc="seek">
              <p:cTn id="20" restart="whenNotActive" fill="hold" evtFilter="cancelBubble" nodeType="interactiveSeq">
                <p:stCondLst>
                  <p:cond evt="onClick" delay="0">
                    <p:tgtEl>
                      <p:spTgt spid="79"/>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500"/>
                                        <p:tgtEl>
                                          <p:spTgt spid="84"/>
                                        </p:tgtEl>
                                      </p:cBhvr>
                                    </p:animEffect>
                                  </p:childTnLst>
                                </p:cTn>
                              </p:par>
                              <p:par>
                                <p:cTn id="26" presetID="10" presetClass="entr" presetSubtype="0" fill="hold"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500"/>
                                        <p:tgtEl>
                                          <p:spTgt spid="89"/>
                                        </p:tgtEl>
                                      </p:cBhvr>
                                    </p:animEffect>
                                  </p:childTnLst>
                                </p:cTn>
                              </p:par>
                            </p:childTnLst>
                          </p:cTn>
                        </p:par>
                      </p:childTnLst>
                    </p:cTn>
                  </p:par>
                </p:childTnLst>
              </p:cTn>
              <p:nextCondLst>
                <p:cond evt="onClick" delay="0">
                  <p:tgtEl>
                    <p:spTgt spid="79"/>
                  </p:tgtEl>
                </p:cond>
              </p:nextCondLst>
            </p:seq>
            <p:seq concurrent="1" nextAc="seek">
              <p:cTn id="29" restart="whenNotActive" fill="hold" evtFilter="cancelBubble" nodeType="interactiveSeq">
                <p:stCondLst>
                  <p:cond evt="onClick" delay="0">
                    <p:tgtEl>
                      <p:spTgt spid="89"/>
                    </p:tgtEl>
                  </p:cond>
                </p:stCondLst>
                <p:endSync evt="end" delay="0">
                  <p:rtn val="all"/>
                </p:endSync>
                <p:childTnLst>
                  <p:par>
                    <p:cTn id="30" fill="hold">
                      <p:stCondLst>
                        <p:cond delay="0"/>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84"/>
                                        </p:tgtEl>
                                      </p:cBhvr>
                                    </p:animEffect>
                                    <p:set>
                                      <p:cBhvr>
                                        <p:cTn id="34" dur="1" fill="hold">
                                          <p:stCondLst>
                                            <p:cond delay="499"/>
                                          </p:stCondLst>
                                        </p:cTn>
                                        <p:tgtEl>
                                          <p:spTgt spid="8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89"/>
                                        </p:tgtEl>
                                      </p:cBhvr>
                                    </p:animEffect>
                                    <p:set>
                                      <p:cBhvr>
                                        <p:cTn id="37" dur="1" fill="hold">
                                          <p:stCondLst>
                                            <p:cond delay="499"/>
                                          </p:stCondLst>
                                        </p:cTn>
                                        <p:tgtEl>
                                          <p:spTgt spid="89"/>
                                        </p:tgtEl>
                                        <p:attrNameLst>
                                          <p:attrName>style.visibility</p:attrName>
                                        </p:attrNameLst>
                                      </p:cBhvr>
                                      <p:to>
                                        <p:strVal val="hidden"/>
                                      </p:to>
                                    </p:set>
                                  </p:childTnLst>
                                </p:cTn>
                              </p:par>
                            </p:childTnLst>
                          </p:cTn>
                        </p:par>
                      </p:childTnLst>
                    </p:cTn>
                  </p:par>
                </p:childTnLst>
              </p:cTn>
              <p:nextCondLst>
                <p:cond evt="onClick" delay="0">
                  <p:tgtEl>
                    <p:spTgt spid="89"/>
                  </p:tgtEl>
                </p:cond>
              </p:nextCondLst>
            </p:seq>
            <p:seq concurrent="1" nextAc="seek">
              <p:cTn id="38" restart="whenNotActive" fill="hold" evtFilter="cancelBubble" nodeType="interactiveSeq">
                <p:stCondLst>
                  <p:cond evt="onClick" delay="0">
                    <p:tgtEl>
                      <p:spTgt spid="80"/>
                    </p:tgtEl>
                  </p:cond>
                </p:stCondLst>
                <p:endSync evt="end" delay="0">
                  <p:rtn val="all"/>
                </p:endSync>
                <p:childTnLst>
                  <p:par>
                    <p:cTn id="39" fill="hold">
                      <p:stCondLst>
                        <p:cond delay="0"/>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nodeType="withEffect">
                                  <p:stCondLst>
                                    <p:cond delay="0"/>
                                  </p:stCondLst>
                                  <p:childTnLst>
                                    <p:set>
                                      <p:cBhvr>
                                        <p:cTn id="45" dur="1" fill="hold">
                                          <p:stCondLst>
                                            <p:cond delay="0"/>
                                          </p:stCondLst>
                                        </p:cTn>
                                        <p:tgtEl>
                                          <p:spTgt spid="90"/>
                                        </p:tgtEl>
                                        <p:attrNameLst>
                                          <p:attrName>style.visibility</p:attrName>
                                        </p:attrNameLst>
                                      </p:cBhvr>
                                      <p:to>
                                        <p:strVal val="visible"/>
                                      </p:to>
                                    </p:set>
                                    <p:animEffect transition="in" filter="fade">
                                      <p:cBhvr>
                                        <p:cTn id="46" dur="500"/>
                                        <p:tgtEl>
                                          <p:spTgt spid="90"/>
                                        </p:tgtEl>
                                      </p:cBhvr>
                                    </p:animEffect>
                                  </p:childTnLst>
                                </p:cTn>
                              </p:par>
                            </p:childTnLst>
                          </p:cTn>
                        </p:par>
                      </p:childTnLst>
                    </p:cTn>
                  </p:par>
                </p:childTnLst>
              </p:cTn>
              <p:nextCondLst>
                <p:cond evt="onClick" delay="0">
                  <p:tgtEl>
                    <p:spTgt spid="80"/>
                  </p:tgtEl>
                </p:cond>
              </p:nextCondLst>
            </p:seq>
            <p:seq concurrent="1" nextAc="seek">
              <p:cTn id="47" restart="whenNotActive" fill="hold" evtFilter="cancelBubble" nodeType="interactiveSeq">
                <p:stCondLst>
                  <p:cond evt="onClick" delay="0">
                    <p:tgtEl>
                      <p:spTgt spid="90"/>
                    </p:tgtEl>
                  </p:cond>
                </p:stCondLst>
                <p:endSync evt="end" delay="0">
                  <p:rtn val="all"/>
                </p:endSync>
                <p:childTnLst>
                  <p:par>
                    <p:cTn id="48" fill="hold">
                      <p:stCondLst>
                        <p:cond delay="0"/>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85"/>
                                        </p:tgtEl>
                                      </p:cBhvr>
                                    </p:animEffect>
                                    <p:set>
                                      <p:cBhvr>
                                        <p:cTn id="52" dur="1" fill="hold">
                                          <p:stCondLst>
                                            <p:cond delay="499"/>
                                          </p:stCondLst>
                                        </p:cTn>
                                        <p:tgtEl>
                                          <p:spTgt spid="85"/>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90"/>
                                        </p:tgtEl>
                                      </p:cBhvr>
                                    </p:animEffect>
                                    <p:set>
                                      <p:cBhvr>
                                        <p:cTn id="55" dur="1" fill="hold">
                                          <p:stCondLst>
                                            <p:cond delay="499"/>
                                          </p:stCondLst>
                                        </p:cTn>
                                        <p:tgtEl>
                                          <p:spTgt spid="90"/>
                                        </p:tgtEl>
                                        <p:attrNameLst>
                                          <p:attrName>style.visibility</p:attrName>
                                        </p:attrNameLst>
                                      </p:cBhvr>
                                      <p:to>
                                        <p:strVal val="hidden"/>
                                      </p:to>
                                    </p:set>
                                  </p:childTnLst>
                                </p:cTn>
                              </p:par>
                            </p:childTnLst>
                          </p:cTn>
                        </p:par>
                      </p:childTnLst>
                    </p:cTn>
                  </p:par>
                </p:childTnLst>
              </p:cTn>
              <p:nextCondLst>
                <p:cond evt="onClick" delay="0">
                  <p:tgtEl>
                    <p:spTgt spid="90"/>
                  </p:tgtEl>
                </p:cond>
              </p:nextCondLst>
            </p:seq>
            <p:seq concurrent="1" nextAc="seek">
              <p:cTn id="56" restart="whenNotActive" fill="hold" evtFilter="cancelBubble" nodeType="interactiveSeq">
                <p:stCondLst>
                  <p:cond evt="onClick" delay="0">
                    <p:tgtEl>
                      <p:spTgt spid="81"/>
                    </p:tgtEl>
                  </p:cond>
                </p:stCondLst>
                <p:endSync evt="end" delay="0">
                  <p:rtn val="all"/>
                </p:endSync>
                <p:childTnLst>
                  <p:par>
                    <p:cTn id="57" fill="hold">
                      <p:stCondLst>
                        <p:cond delay="0"/>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fade">
                                      <p:cBhvr>
                                        <p:cTn id="61" dur="500"/>
                                        <p:tgtEl>
                                          <p:spTgt spid="86"/>
                                        </p:tgtEl>
                                      </p:cBhvr>
                                    </p:animEffect>
                                  </p:childTnLst>
                                </p:cTn>
                              </p:par>
                              <p:par>
                                <p:cTn id="62" presetID="10" presetClass="entr" presetSubtype="0" fill="hold" nodeType="withEffect">
                                  <p:stCondLst>
                                    <p:cond delay="0"/>
                                  </p:stCondLst>
                                  <p:childTnLst>
                                    <p:set>
                                      <p:cBhvr>
                                        <p:cTn id="63" dur="1" fill="hold">
                                          <p:stCondLst>
                                            <p:cond delay="0"/>
                                          </p:stCondLst>
                                        </p:cTn>
                                        <p:tgtEl>
                                          <p:spTgt spid="92"/>
                                        </p:tgtEl>
                                        <p:attrNameLst>
                                          <p:attrName>style.visibility</p:attrName>
                                        </p:attrNameLst>
                                      </p:cBhvr>
                                      <p:to>
                                        <p:strVal val="visible"/>
                                      </p:to>
                                    </p:set>
                                    <p:animEffect transition="in" filter="fade">
                                      <p:cBhvr>
                                        <p:cTn id="64" dur="500"/>
                                        <p:tgtEl>
                                          <p:spTgt spid="92"/>
                                        </p:tgtEl>
                                      </p:cBhvr>
                                    </p:animEffect>
                                  </p:childTnLst>
                                </p:cTn>
                              </p:par>
                            </p:childTnLst>
                          </p:cTn>
                        </p:par>
                      </p:childTnLst>
                    </p:cTn>
                  </p:par>
                </p:childTnLst>
              </p:cTn>
              <p:nextCondLst>
                <p:cond evt="onClick" delay="0">
                  <p:tgtEl>
                    <p:spTgt spid="81"/>
                  </p:tgtEl>
                </p:cond>
              </p:nextCondLst>
            </p:seq>
            <p:seq concurrent="1" nextAc="seek">
              <p:cTn id="65" restart="whenNotActive" fill="hold" evtFilter="cancelBubble" nodeType="interactiveSeq">
                <p:stCondLst>
                  <p:cond evt="onClick" delay="0">
                    <p:tgtEl>
                      <p:spTgt spid="92"/>
                    </p:tgtEl>
                  </p:cond>
                </p:stCondLst>
                <p:endSync evt="end" delay="0">
                  <p:rtn val="all"/>
                </p:endSync>
                <p:childTnLst>
                  <p:par>
                    <p:cTn id="66" fill="hold">
                      <p:stCondLst>
                        <p:cond delay="0"/>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86"/>
                                        </p:tgtEl>
                                      </p:cBhvr>
                                    </p:animEffect>
                                    <p:set>
                                      <p:cBhvr>
                                        <p:cTn id="70" dur="1" fill="hold">
                                          <p:stCondLst>
                                            <p:cond delay="499"/>
                                          </p:stCondLst>
                                        </p:cTn>
                                        <p:tgtEl>
                                          <p:spTgt spid="86"/>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92"/>
                                        </p:tgtEl>
                                      </p:cBhvr>
                                    </p:animEffect>
                                    <p:set>
                                      <p:cBhvr>
                                        <p:cTn id="73" dur="1" fill="hold">
                                          <p:stCondLst>
                                            <p:cond delay="499"/>
                                          </p:stCondLst>
                                        </p:cTn>
                                        <p:tgtEl>
                                          <p:spTgt spid="92"/>
                                        </p:tgtEl>
                                        <p:attrNameLst>
                                          <p:attrName>style.visibility</p:attrName>
                                        </p:attrNameLst>
                                      </p:cBhvr>
                                      <p:to>
                                        <p:strVal val="hidden"/>
                                      </p:to>
                                    </p:set>
                                  </p:childTnLst>
                                </p:cTn>
                              </p:par>
                            </p:childTnLst>
                          </p:cTn>
                        </p:par>
                      </p:childTnLst>
                    </p:cTn>
                  </p:par>
                </p:childTnLst>
              </p:cTn>
              <p:nextCondLst>
                <p:cond evt="onClick" delay="0">
                  <p:tgtEl>
                    <p:spTgt spid="92"/>
                  </p:tgtEl>
                </p:cond>
              </p:nextCondLst>
            </p:seq>
            <p:seq concurrent="1" nextAc="seek">
              <p:cTn id="74" restart="whenNotActive" fill="hold" evtFilter="cancelBubble" nodeType="interactiveSeq">
                <p:stCondLst>
                  <p:cond evt="onClick" delay="0">
                    <p:tgtEl>
                      <p:spTgt spid="82"/>
                    </p:tgtEl>
                  </p:cond>
                </p:stCondLst>
                <p:endSync evt="end" delay="0">
                  <p:rtn val="all"/>
                </p:endSync>
                <p:childTnLst>
                  <p:par>
                    <p:cTn id="75" fill="hold">
                      <p:stCondLst>
                        <p:cond delay="0"/>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93"/>
                                        </p:tgtEl>
                                        <p:attrNameLst>
                                          <p:attrName>style.visibility</p:attrName>
                                        </p:attrNameLst>
                                      </p:cBhvr>
                                      <p:to>
                                        <p:strVal val="visible"/>
                                      </p:to>
                                    </p:set>
                                    <p:animEffect transition="in" filter="fade">
                                      <p:cBhvr>
                                        <p:cTn id="79" dur="500"/>
                                        <p:tgtEl>
                                          <p:spTgt spid="93"/>
                                        </p:tgtEl>
                                      </p:cBhvr>
                                    </p:animEffect>
                                  </p:childTnLst>
                                </p:cTn>
                              </p:par>
                              <p:par>
                                <p:cTn id="80" presetID="10" presetClass="entr" presetSubtype="0" fill="hold" nodeType="withEffect">
                                  <p:stCondLst>
                                    <p:cond delay="0"/>
                                  </p:stCondLst>
                                  <p:childTnLst>
                                    <p:set>
                                      <p:cBhvr>
                                        <p:cTn id="81" dur="1" fill="hold">
                                          <p:stCondLst>
                                            <p:cond delay="0"/>
                                          </p:stCondLst>
                                        </p:cTn>
                                        <p:tgtEl>
                                          <p:spTgt spid="87"/>
                                        </p:tgtEl>
                                        <p:attrNameLst>
                                          <p:attrName>style.visibility</p:attrName>
                                        </p:attrNameLst>
                                      </p:cBhvr>
                                      <p:to>
                                        <p:strVal val="visible"/>
                                      </p:to>
                                    </p:set>
                                    <p:animEffect transition="in" filter="fade">
                                      <p:cBhvr>
                                        <p:cTn id="82" dur="500"/>
                                        <p:tgtEl>
                                          <p:spTgt spid="87"/>
                                        </p:tgtEl>
                                      </p:cBhvr>
                                    </p:animEffect>
                                  </p:childTnLst>
                                </p:cTn>
                              </p:par>
                            </p:childTnLst>
                          </p:cTn>
                        </p:par>
                      </p:childTnLst>
                    </p:cTn>
                  </p:par>
                </p:childTnLst>
              </p:cTn>
              <p:nextCondLst>
                <p:cond evt="onClick" delay="0">
                  <p:tgtEl>
                    <p:spTgt spid="82"/>
                  </p:tgtEl>
                </p:cond>
              </p:nextCondLst>
            </p:seq>
            <p:seq concurrent="1" nextAc="seek">
              <p:cTn id="83" restart="whenNotActive" fill="hold" evtFilter="cancelBubble" nodeType="interactiveSeq">
                <p:stCondLst>
                  <p:cond evt="onClick" delay="0">
                    <p:tgtEl>
                      <p:spTgt spid="93"/>
                    </p:tgtEl>
                  </p:cond>
                </p:stCondLst>
                <p:endSync evt="end" delay="0">
                  <p:rtn val="all"/>
                </p:endSync>
                <p:childTnLst>
                  <p:par>
                    <p:cTn id="84" fill="hold">
                      <p:stCondLst>
                        <p:cond delay="0"/>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93"/>
                                        </p:tgtEl>
                                      </p:cBhvr>
                                    </p:animEffect>
                                    <p:set>
                                      <p:cBhvr>
                                        <p:cTn id="88" dur="1" fill="hold">
                                          <p:stCondLst>
                                            <p:cond delay="499"/>
                                          </p:stCondLst>
                                        </p:cTn>
                                        <p:tgtEl>
                                          <p:spTgt spid="93"/>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87"/>
                                        </p:tgtEl>
                                      </p:cBhvr>
                                    </p:animEffect>
                                    <p:set>
                                      <p:cBhvr>
                                        <p:cTn id="91" dur="1" fill="hold">
                                          <p:stCondLst>
                                            <p:cond delay="499"/>
                                          </p:stCondLst>
                                        </p:cTn>
                                        <p:tgtEl>
                                          <p:spTgt spid="87"/>
                                        </p:tgtEl>
                                        <p:attrNameLst>
                                          <p:attrName>style.visibility</p:attrName>
                                        </p:attrNameLst>
                                      </p:cBhvr>
                                      <p:to>
                                        <p:strVal val="hidden"/>
                                      </p:to>
                                    </p:set>
                                  </p:childTnLst>
                                </p:cTn>
                              </p:par>
                            </p:childTnLst>
                          </p:cTn>
                        </p:par>
                      </p:childTnLst>
                    </p:cTn>
                  </p:par>
                </p:childTnLst>
              </p:cTn>
              <p:nextCondLst>
                <p:cond evt="onClick" delay="0">
                  <p:tgtEl>
                    <p:spTgt spid="9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7459509" y="5482834"/>
            <a:ext cx="3412078" cy="3775466"/>
          </a:xfrm>
          <a:custGeom>
            <a:avLst/>
            <a:gdLst/>
            <a:ahLst/>
            <a:cxnLst/>
            <a:rect l="l" t="t" r="r" b="b"/>
            <a:pathLst>
              <a:path w="3412078" h="3775466">
                <a:moveTo>
                  <a:pt x="0" y="0"/>
                </a:moveTo>
                <a:lnTo>
                  <a:pt x="3412077" y="0"/>
                </a:lnTo>
                <a:lnTo>
                  <a:pt x="3412077" y="3775466"/>
                </a:lnTo>
                <a:lnTo>
                  <a:pt x="0" y="3775466"/>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2168174" y="2560195"/>
            <a:ext cx="13994747" cy="2390140"/>
          </a:xfrm>
          <a:prstGeom prst="rect">
            <a:avLst/>
          </a:prstGeom>
        </p:spPr>
        <p:txBody>
          <a:bodyPr lIns="0" tIns="0" rIns="0" bIns="0" rtlCol="0" anchor="t">
            <a:spAutoFit/>
          </a:bodyPr>
          <a:lstStyle/>
          <a:p>
            <a:pPr algn="just">
              <a:lnSpc>
                <a:spcPts val="4759"/>
              </a:lnSpc>
            </a:pPr>
            <a:r>
              <a:rPr lang="en-US" sz="3399">
                <a:solidFill>
                  <a:srgbClr val="000000"/>
                </a:solidFill>
                <a:latin typeface="Archivo Narrow"/>
                <a:ea typeface="Archivo Narrow"/>
                <a:cs typeface="Archivo Narrow"/>
                <a:sym typeface="Archivo Narrow"/>
              </a:rPr>
              <a:t>La abstracción consiste en ocultar toda la complejidad que algo puede tener por dentro, ofreciéndonos unas funciones de alto nivel, por lo general sencillas de usar, que pueden ser usadas para interactuar con la aplicación sin tener conocimiento de lo que hay dentro.</a:t>
            </a:r>
          </a:p>
        </p:txBody>
      </p:sp>
      <p:sp>
        <p:nvSpPr>
          <p:cNvPr id="5" name="TextBox 5"/>
          <p:cNvSpPr txBox="1"/>
          <p:nvPr/>
        </p:nvSpPr>
        <p:spPr>
          <a:xfrm>
            <a:off x="7459509" y="1415095"/>
            <a:ext cx="3249270" cy="90614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Archivo Narrow Bold"/>
                <a:ea typeface="Archivo Narrow Bold"/>
                <a:cs typeface="Archivo Narrow Bold"/>
                <a:sym typeface="Archivo Narrow Bold"/>
              </a:rPr>
              <a:t>Abstraccion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50" name="Freeform 2">
            <a:extLst>
              <a:ext uri="{FF2B5EF4-FFF2-40B4-BE49-F238E27FC236}">
                <a16:creationId xmlns:a16="http://schemas.microsoft.com/office/drawing/2014/main" id="{9BF1A4B0-B1B8-182E-68B1-E0E52E038F8F}"/>
              </a:ext>
            </a:extLst>
          </p:cNvPr>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15" name="TextBox 15"/>
          <p:cNvSpPr txBox="1"/>
          <p:nvPr/>
        </p:nvSpPr>
        <p:spPr>
          <a:xfrm>
            <a:off x="7736912" y="5440428"/>
            <a:ext cx="2857271" cy="309285"/>
          </a:xfrm>
          <a:prstGeom prst="rect">
            <a:avLst/>
          </a:prstGeom>
        </p:spPr>
        <p:txBody>
          <a:bodyPr lIns="0" tIns="0" rIns="0" bIns="0" rtlCol="0" anchor="t">
            <a:spAutoFit/>
          </a:bodyPr>
          <a:lstStyle/>
          <a:p>
            <a:pPr marL="0" lvl="0" indent="0" algn="ctr">
              <a:lnSpc>
                <a:spcPts val="2420"/>
              </a:lnSpc>
              <a:spcBef>
                <a:spcPct val="0"/>
              </a:spcBef>
            </a:pPr>
            <a:r>
              <a:rPr lang="en-US" sz="1984" b="1">
                <a:solidFill>
                  <a:srgbClr val="000000"/>
                </a:solidFill>
                <a:latin typeface="Archivo Narrow Bold"/>
                <a:ea typeface="Archivo Narrow Bold"/>
                <a:cs typeface="Archivo Narrow Bold"/>
                <a:sym typeface="Archivo Narrow Bold"/>
              </a:rPr>
              <a:t>Despliegue</a:t>
            </a:r>
          </a:p>
        </p:txBody>
      </p:sp>
      <p:sp>
        <p:nvSpPr>
          <p:cNvPr id="16" name="TextBox 16"/>
          <p:cNvSpPr txBox="1"/>
          <p:nvPr/>
        </p:nvSpPr>
        <p:spPr>
          <a:xfrm>
            <a:off x="13545602" y="5435684"/>
            <a:ext cx="2857271" cy="309285"/>
          </a:xfrm>
          <a:prstGeom prst="rect">
            <a:avLst/>
          </a:prstGeom>
        </p:spPr>
        <p:txBody>
          <a:bodyPr lIns="0" tIns="0" rIns="0" bIns="0" rtlCol="0" anchor="t">
            <a:spAutoFit/>
          </a:bodyPr>
          <a:lstStyle/>
          <a:p>
            <a:pPr marL="0" lvl="0" indent="0" algn="ctr">
              <a:lnSpc>
                <a:spcPts val="2420"/>
              </a:lnSpc>
              <a:spcBef>
                <a:spcPct val="0"/>
              </a:spcBef>
            </a:pPr>
            <a:r>
              <a:rPr lang="en-US" sz="1984" b="1">
                <a:solidFill>
                  <a:srgbClr val="000000"/>
                </a:solidFill>
                <a:latin typeface="Archivo Narrow Bold"/>
                <a:ea typeface="Archivo Narrow Bold"/>
                <a:cs typeface="Archivo Narrow Bold"/>
                <a:sym typeface="Archivo Narrow Bold"/>
              </a:rPr>
              <a:t>Resultados</a:t>
            </a:r>
          </a:p>
        </p:txBody>
      </p:sp>
      <p:sp>
        <p:nvSpPr>
          <p:cNvPr id="18" name="TextBox 18"/>
          <p:cNvSpPr txBox="1"/>
          <p:nvPr/>
        </p:nvSpPr>
        <p:spPr>
          <a:xfrm>
            <a:off x="1928221" y="5435684"/>
            <a:ext cx="2857271" cy="309285"/>
          </a:xfrm>
          <a:prstGeom prst="rect">
            <a:avLst/>
          </a:prstGeom>
        </p:spPr>
        <p:txBody>
          <a:bodyPr lIns="0" tIns="0" rIns="0" bIns="0" rtlCol="0" anchor="t">
            <a:spAutoFit/>
          </a:bodyPr>
          <a:lstStyle/>
          <a:p>
            <a:pPr marL="0" lvl="0" indent="0" algn="ctr">
              <a:lnSpc>
                <a:spcPts val="2420"/>
              </a:lnSpc>
              <a:spcBef>
                <a:spcPct val="0"/>
              </a:spcBef>
            </a:pPr>
            <a:r>
              <a:rPr lang="en-US" sz="1984" b="1">
                <a:solidFill>
                  <a:srgbClr val="000000"/>
                </a:solidFill>
                <a:latin typeface="Archivo Narrow Bold"/>
                <a:ea typeface="Archivo Narrow Bold"/>
                <a:cs typeface="Archivo Narrow Bold"/>
                <a:sym typeface="Archivo Narrow Bold"/>
              </a:rPr>
              <a:t>Abstracción de datos</a:t>
            </a:r>
          </a:p>
        </p:txBody>
      </p:sp>
      <p:sp>
        <p:nvSpPr>
          <p:cNvPr id="21" name="TextBox 21"/>
          <p:cNvSpPr txBox="1"/>
          <p:nvPr/>
        </p:nvSpPr>
        <p:spPr>
          <a:xfrm>
            <a:off x="5293178" y="1294233"/>
            <a:ext cx="7744738" cy="668137"/>
          </a:xfrm>
          <a:prstGeom prst="rect">
            <a:avLst/>
          </a:prstGeom>
        </p:spPr>
        <p:txBody>
          <a:bodyPr lIns="0" tIns="0" rIns="0" bIns="0" rtlCol="0" anchor="t">
            <a:spAutoFit/>
          </a:bodyPr>
          <a:lstStyle/>
          <a:p>
            <a:pPr marL="0" lvl="0" indent="0" algn="ctr">
              <a:lnSpc>
                <a:spcPts val="5028"/>
              </a:lnSpc>
              <a:spcBef>
                <a:spcPct val="0"/>
              </a:spcBef>
            </a:pPr>
            <a:r>
              <a:rPr lang="en-US" sz="4699" b="1" spc="140">
                <a:solidFill>
                  <a:srgbClr val="000000"/>
                </a:solidFill>
                <a:latin typeface="Archivo Narrow Bold"/>
                <a:ea typeface="Archivo Narrow Bold"/>
                <a:cs typeface="Archivo Narrow Bold"/>
                <a:sym typeface="Archivo Narrow Bold"/>
              </a:rPr>
              <a:t>Tipos de abstracción</a:t>
            </a:r>
          </a:p>
        </p:txBody>
      </p:sp>
      <p:grpSp>
        <p:nvGrpSpPr>
          <p:cNvPr id="22" name="Group 22"/>
          <p:cNvGrpSpPr/>
          <p:nvPr/>
        </p:nvGrpSpPr>
        <p:grpSpPr>
          <a:xfrm>
            <a:off x="10263800" y="2289437"/>
            <a:ext cx="4676002" cy="1248741"/>
            <a:chOff x="0" y="0"/>
            <a:chExt cx="6234670" cy="1664987"/>
          </a:xfrm>
        </p:grpSpPr>
        <p:sp>
          <p:nvSpPr>
            <p:cNvPr id="23" name="AutoShape 23"/>
            <p:cNvSpPr/>
            <p:nvPr/>
          </p:nvSpPr>
          <p:spPr>
            <a:xfrm>
              <a:off x="6217684" y="428972"/>
              <a:ext cx="0" cy="1236016"/>
            </a:xfrm>
            <a:prstGeom prst="line">
              <a:avLst/>
            </a:prstGeom>
            <a:ln w="33882" cap="flat">
              <a:solidFill>
                <a:srgbClr val="343432"/>
              </a:solidFill>
              <a:prstDash val="solid"/>
              <a:headEnd type="none" w="sm" len="sm"/>
              <a:tailEnd type="diamond" w="lg" len="lg"/>
            </a:ln>
          </p:spPr>
          <p:txBody>
            <a:bodyPr/>
            <a:lstStyle/>
            <a:p>
              <a:endParaRPr lang="es-MX"/>
            </a:p>
          </p:txBody>
        </p:sp>
        <p:sp>
          <p:nvSpPr>
            <p:cNvPr id="24" name="AutoShape 24"/>
            <p:cNvSpPr/>
            <p:nvPr/>
          </p:nvSpPr>
          <p:spPr>
            <a:xfrm flipH="1" flipV="1">
              <a:off x="19734" y="428972"/>
              <a:ext cx="6214889" cy="16939"/>
            </a:xfrm>
            <a:prstGeom prst="line">
              <a:avLst/>
            </a:prstGeom>
            <a:ln w="33882" cap="flat">
              <a:solidFill>
                <a:srgbClr val="343432"/>
              </a:solidFill>
              <a:prstDash val="solid"/>
              <a:headEnd type="none" w="sm" len="sm"/>
              <a:tailEnd type="none" w="sm" len="sm"/>
            </a:ln>
          </p:spPr>
          <p:txBody>
            <a:bodyPr/>
            <a:lstStyle/>
            <a:p>
              <a:endParaRPr lang="es-MX"/>
            </a:p>
          </p:txBody>
        </p:sp>
        <p:sp>
          <p:nvSpPr>
            <p:cNvPr id="25" name="AutoShape 25"/>
            <p:cNvSpPr/>
            <p:nvPr/>
          </p:nvSpPr>
          <p:spPr>
            <a:xfrm flipH="1" flipV="1">
              <a:off x="16940" y="217"/>
              <a:ext cx="5589" cy="437225"/>
            </a:xfrm>
            <a:prstGeom prst="line">
              <a:avLst/>
            </a:prstGeom>
            <a:ln w="33882" cap="flat">
              <a:solidFill>
                <a:srgbClr val="343432"/>
              </a:solidFill>
              <a:prstDash val="solid"/>
              <a:headEnd type="none" w="sm" len="sm"/>
              <a:tailEnd type="diamond" w="lg" len="lg"/>
            </a:ln>
          </p:spPr>
          <p:txBody>
            <a:bodyPr/>
            <a:lstStyle/>
            <a:p>
              <a:endParaRPr lang="es-MX"/>
            </a:p>
          </p:txBody>
        </p:sp>
      </p:grpSp>
      <p:grpSp>
        <p:nvGrpSpPr>
          <p:cNvPr id="26" name="Group 26"/>
          <p:cNvGrpSpPr/>
          <p:nvPr/>
        </p:nvGrpSpPr>
        <p:grpSpPr>
          <a:xfrm>
            <a:off x="3356855" y="2289969"/>
            <a:ext cx="4710442" cy="1332915"/>
            <a:chOff x="0" y="0"/>
            <a:chExt cx="6280590" cy="1777221"/>
          </a:xfrm>
        </p:grpSpPr>
        <p:sp>
          <p:nvSpPr>
            <p:cNvPr id="27" name="AutoShape 27"/>
            <p:cNvSpPr/>
            <p:nvPr/>
          </p:nvSpPr>
          <p:spPr>
            <a:xfrm>
              <a:off x="17122" y="457870"/>
              <a:ext cx="0" cy="1319351"/>
            </a:xfrm>
            <a:prstGeom prst="line">
              <a:avLst/>
            </a:prstGeom>
            <a:ln w="34240" cap="flat">
              <a:solidFill>
                <a:srgbClr val="343432"/>
              </a:solidFill>
              <a:prstDash val="solid"/>
              <a:headEnd type="none" w="sm" len="sm"/>
              <a:tailEnd type="diamond" w="lg" len="lg"/>
            </a:ln>
          </p:spPr>
          <p:txBody>
            <a:bodyPr/>
            <a:lstStyle/>
            <a:p>
              <a:endParaRPr lang="es-MX"/>
            </a:p>
          </p:txBody>
        </p:sp>
        <p:sp>
          <p:nvSpPr>
            <p:cNvPr id="28" name="AutoShape 28"/>
            <p:cNvSpPr/>
            <p:nvPr/>
          </p:nvSpPr>
          <p:spPr>
            <a:xfrm flipH="1" flipV="1">
              <a:off x="49" y="457870"/>
              <a:ext cx="6280491" cy="18081"/>
            </a:xfrm>
            <a:prstGeom prst="line">
              <a:avLst/>
            </a:prstGeom>
            <a:ln w="34240" cap="flat">
              <a:solidFill>
                <a:srgbClr val="343432"/>
              </a:solidFill>
              <a:prstDash val="solid"/>
              <a:headEnd type="none" w="sm" len="sm"/>
              <a:tailEnd type="none" w="sm" len="sm"/>
            </a:ln>
          </p:spPr>
          <p:txBody>
            <a:bodyPr/>
            <a:lstStyle/>
            <a:p>
              <a:endParaRPr lang="es-MX"/>
            </a:p>
          </p:txBody>
        </p:sp>
        <p:sp>
          <p:nvSpPr>
            <p:cNvPr id="29" name="AutoShape 29"/>
            <p:cNvSpPr/>
            <p:nvPr/>
          </p:nvSpPr>
          <p:spPr>
            <a:xfrm flipH="1" flipV="1">
              <a:off x="6257821" y="207"/>
              <a:ext cx="5648" cy="466704"/>
            </a:xfrm>
            <a:prstGeom prst="line">
              <a:avLst/>
            </a:prstGeom>
            <a:ln w="34240" cap="flat">
              <a:solidFill>
                <a:srgbClr val="343432"/>
              </a:solidFill>
              <a:prstDash val="solid"/>
              <a:headEnd type="none" w="sm" len="sm"/>
              <a:tailEnd type="diamond" w="lg" len="lg"/>
            </a:ln>
          </p:spPr>
          <p:txBody>
            <a:bodyPr/>
            <a:lstStyle/>
            <a:p>
              <a:endParaRPr lang="es-MX"/>
            </a:p>
          </p:txBody>
        </p:sp>
      </p:grpSp>
      <p:sp>
        <p:nvSpPr>
          <p:cNvPr id="30" name="AutoShape 30"/>
          <p:cNvSpPr/>
          <p:nvPr/>
        </p:nvSpPr>
        <p:spPr>
          <a:xfrm>
            <a:off x="9166273" y="2289437"/>
            <a:ext cx="16941" cy="1248741"/>
          </a:xfrm>
          <a:prstGeom prst="line">
            <a:avLst/>
          </a:prstGeom>
          <a:ln w="38100" cap="flat">
            <a:solidFill>
              <a:srgbClr val="343432"/>
            </a:solidFill>
            <a:prstDash val="solid"/>
            <a:headEnd type="diamond" w="lg" len="lg"/>
            <a:tailEnd type="diamond" w="lg" len="lg"/>
          </a:ln>
        </p:spPr>
        <p:txBody>
          <a:bodyPr/>
          <a:lstStyle/>
          <a:p>
            <a:endParaRPr lang="es-MX"/>
          </a:p>
        </p:txBody>
      </p:sp>
      <p:pic>
        <p:nvPicPr>
          <p:cNvPr id="35" name="Imagen 34">
            <a:extLst>
              <a:ext uri="{FF2B5EF4-FFF2-40B4-BE49-F238E27FC236}">
                <a16:creationId xmlns:a16="http://schemas.microsoft.com/office/drawing/2014/main" id="{FD61C7CF-C428-6114-3B3D-3E1520A22922}"/>
              </a:ext>
            </a:extLst>
          </p:cNvPr>
          <p:cNvPicPr>
            <a:picLocks noChangeAspect="1"/>
          </p:cNvPicPr>
          <p:nvPr/>
        </p:nvPicPr>
        <p:blipFill>
          <a:blip r:embed="rId3"/>
          <a:stretch>
            <a:fillRect/>
          </a:stretch>
        </p:blipFill>
        <p:spPr>
          <a:xfrm>
            <a:off x="1789154" y="5935124"/>
            <a:ext cx="4054191" cy="2255716"/>
          </a:xfrm>
          <a:prstGeom prst="rect">
            <a:avLst/>
          </a:prstGeom>
        </p:spPr>
      </p:pic>
      <p:pic>
        <p:nvPicPr>
          <p:cNvPr id="36" name="Picture 6" descr="X png cruzar png transparente antecedentes 38341441 PNG">
            <a:extLst>
              <a:ext uri="{FF2B5EF4-FFF2-40B4-BE49-F238E27FC236}">
                <a16:creationId xmlns:a16="http://schemas.microsoft.com/office/drawing/2014/main" id="{2AF894AE-C5CA-C964-313A-FF8D463ADC1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632" t="12307" r="12449" b="12307"/>
          <a:stretch>
            <a:fillRect/>
          </a:stretch>
        </p:blipFill>
        <p:spPr bwMode="auto">
          <a:xfrm>
            <a:off x="5487764" y="5971754"/>
            <a:ext cx="622281" cy="617926"/>
          </a:xfrm>
          <a:prstGeom prst="rect">
            <a:avLst/>
          </a:prstGeom>
          <a:noFill/>
          <a:extLst>
            <a:ext uri="{909E8E84-426E-40DD-AFC4-6F175D3DCCD1}">
              <a14:hiddenFill xmlns:a14="http://schemas.microsoft.com/office/drawing/2010/main">
                <a:solidFill>
                  <a:srgbClr val="FFFFFF"/>
                </a:solidFill>
              </a14:hiddenFill>
            </a:ext>
          </a:extLst>
        </p:spPr>
      </p:pic>
      <p:pic>
        <p:nvPicPr>
          <p:cNvPr id="41" name="Imagen 40">
            <a:extLst>
              <a:ext uri="{FF2B5EF4-FFF2-40B4-BE49-F238E27FC236}">
                <a16:creationId xmlns:a16="http://schemas.microsoft.com/office/drawing/2014/main" id="{1266BAAF-2FCE-3A95-AC39-807A4CBAEA5D}"/>
              </a:ext>
            </a:extLst>
          </p:cNvPr>
          <p:cNvPicPr>
            <a:picLocks noChangeAspect="1"/>
          </p:cNvPicPr>
          <p:nvPr/>
        </p:nvPicPr>
        <p:blipFill>
          <a:blip r:embed="rId5"/>
          <a:stretch>
            <a:fillRect/>
          </a:stretch>
        </p:blipFill>
        <p:spPr>
          <a:xfrm>
            <a:off x="6988531" y="5984143"/>
            <a:ext cx="4060288" cy="2286198"/>
          </a:xfrm>
          <a:prstGeom prst="rect">
            <a:avLst/>
          </a:prstGeom>
        </p:spPr>
      </p:pic>
      <p:pic>
        <p:nvPicPr>
          <p:cNvPr id="42" name="Picture 6" descr="X png cruzar png transparente antecedentes 38341441 PNG">
            <a:extLst>
              <a:ext uri="{FF2B5EF4-FFF2-40B4-BE49-F238E27FC236}">
                <a16:creationId xmlns:a16="http://schemas.microsoft.com/office/drawing/2014/main" id="{6493DFF0-5596-C5B1-BB44-F1F29D1230C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632" t="12307" r="12449" b="12307"/>
          <a:stretch>
            <a:fillRect/>
          </a:stretch>
        </p:blipFill>
        <p:spPr bwMode="auto">
          <a:xfrm>
            <a:off x="10769424" y="5984143"/>
            <a:ext cx="622281" cy="617926"/>
          </a:xfrm>
          <a:prstGeom prst="rect">
            <a:avLst/>
          </a:prstGeom>
          <a:noFill/>
          <a:extLst>
            <a:ext uri="{909E8E84-426E-40DD-AFC4-6F175D3DCCD1}">
              <a14:hiddenFill xmlns:a14="http://schemas.microsoft.com/office/drawing/2010/main">
                <a:solidFill>
                  <a:srgbClr val="FFFFFF"/>
                </a:solidFill>
              </a14:hiddenFill>
            </a:ext>
          </a:extLst>
        </p:spPr>
      </p:pic>
      <p:pic>
        <p:nvPicPr>
          <p:cNvPr id="45" name="Imagen 44">
            <a:extLst>
              <a:ext uri="{FF2B5EF4-FFF2-40B4-BE49-F238E27FC236}">
                <a16:creationId xmlns:a16="http://schemas.microsoft.com/office/drawing/2014/main" id="{2F76D9C7-7951-AB81-DCEC-B81175EB31E7}"/>
              </a:ext>
            </a:extLst>
          </p:cNvPr>
          <p:cNvPicPr>
            <a:picLocks noChangeAspect="1"/>
          </p:cNvPicPr>
          <p:nvPr/>
        </p:nvPicPr>
        <p:blipFill>
          <a:blip r:embed="rId6"/>
          <a:stretch>
            <a:fillRect/>
          </a:stretch>
        </p:blipFill>
        <p:spPr>
          <a:xfrm>
            <a:off x="12802616" y="6014625"/>
            <a:ext cx="4054191" cy="2255716"/>
          </a:xfrm>
          <a:prstGeom prst="rect">
            <a:avLst/>
          </a:prstGeom>
        </p:spPr>
      </p:pic>
      <p:pic>
        <p:nvPicPr>
          <p:cNvPr id="46" name="Picture 6" descr="X png cruzar png transparente antecedentes 38341441 PNG">
            <a:extLst>
              <a:ext uri="{FF2B5EF4-FFF2-40B4-BE49-F238E27FC236}">
                <a16:creationId xmlns:a16="http://schemas.microsoft.com/office/drawing/2014/main" id="{08C7B396-D66B-EF35-D1A0-26E35B46744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632" t="12307" r="12449" b="12307"/>
          <a:stretch>
            <a:fillRect/>
          </a:stretch>
        </p:blipFill>
        <p:spPr bwMode="auto">
          <a:xfrm>
            <a:off x="16545666" y="5956545"/>
            <a:ext cx="622281" cy="617926"/>
          </a:xfrm>
          <a:prstGeom prst="rect">
            <a:avLst/>
          </a:prstGeom>
          <a:noFill/>
          <a:extLst>
            <a:ext uri="{909E8E84-426E-40DD-AFC4-6F175D3DCCD1}">
              <a14:hiddenFill xmlns:a14="http://schemas.microsoft.com/office/drawing/2010/main">
                <a:solidFill>
                  <a:srgbClr val="FFFFFF"/>
                </a:solidFill>
              </a14:hiddenFill>
            </a:ext>
          </a:extLst>
        </p:spPr>
      </p:pic>
      <p:pic>
        <p:nvPicPr>
          <p:cNvPr id="47" name="Imagen 46">
            <a:extLst>
              <a:ext uri="{FF2B5EF4-FFF2-40B4-BE49-F238E27FC236}">
                <a16:creationId xmlns:a16="http://schemas.microsoft.com/office/drawing/2014/main" id="{9A6500A6-04E1-4DC8-98B0-F4C4B3E84D94}"/>
              </a:ext>
            </a:extLst>
          </p:cNvPr>
          <p:cNvPicPr>
            <a:picLocks noChangeAspect="1"/>
          </p:cNvPicPr>
          <p:nvPr/>
        </p:nvPicPr>
        <p:blipFill>
          <a:blip r:embed="rId7"/>
          <a:stretch>
            <a:fillRect/>
          </a:stretch>
        </p:blipFill>
        <p:spPr>
          <a:xfrm>
            <a:off x="2759570" y="3790080"/>
            <a:ext cx="1280271" cy="1280271"/>
          </a:xfrm>
          <a:prstGeom prst="rect">
            <a:avLst/>
          </a:prstGeom>
        </p:spPr>
      </p:pic>
      <p:pic>
        <p:nvPicPr>
          <p:cNvPr id="48" name="Imagen 47">
            <a:extLst>
              <a:ext uri="{FF2B5EF4-FFF2-40B4-BE49-F238E27FC236}">
                <a16:creationId xmlns:a16="http://schemas.microsoft.com/office/drawing/2014/main" id="{93747AD4-4DD9-1ACF-8DD6-850717250AE9}"/>
              </a:ext>
            </a:extLst>
          </p:cNvPr>
          <p:cNvPicPr>
            <a:picLocks noChangeAspect="1"/>
          </p:cNvPicPr>
          <p:nvPr/>
        </p:nvPicPr>
        <p:blipFill>
          <a:blip r:embed="rId8"/>
          <a:stretch>
            <a:fillRect/>
          </a:stretch>
        </p:blipFill>
        <p:spPr>
          <a:xfrm>
            <a:off x="8554938" y="3790080"/>
            <a:ext cx="1280271" cy="1274174"/>
          </a:xfrm>
          <a:prstGeom prst="rect">
            <a:avLst/>
          </a:prstGeom>
        </p:spPr>
      </p:pic>
      <p:pic>
        <p:nvPicPr>
          <p:cNvPr id="49" name="Imagen 48">
            <a:extLst>
              <a:ext uri="{FF2B5EF4-FFF2-40B4-BE49-F238E27FC236}">
                <a16:creationId xmlns:a16="http://schemas.microsoft.com/office/drawing/2014/main" id="{000B2A3C-F202-E8DA-97C4-A95E4992F72D}"/>
              </a:ext>
            </a:extLst>
          </p:cNvPr>
          <p:cNvPicPr>
            <a:picLocks noChangeAspect="1"/>
          </p:cNvPicPr>
          <p:nvPr/>
        </p:nvPicPr>
        <p:blipFill>
          <a:blip r:embed="rId9"/>
          <a:stretch>
            <a:fillRect/>
          </a:stretch>
        </p:blipFill>
        <p:spPr>
          <a:xfrm>
            <a:off x="14299630" y="3726292"/>
            <a:ext cx="1280271" cy="128027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7"/>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childTnLst>
              </p:cTn>
              <p:nextCondLst>
                <p:cond evt="onClick" delay="0">
                  <p:tgtEl>
                    <p:spTgt spid="47"/>
                  </p:tgtEl>
                </p:cond>
              </p:nextCondLst>
            </p:seq>
            <p:seq concurrent="1" nextAc="seek">
              <p:cTn id="11" restart="whenNotActive" fill="hold" evtFilter="cancelBubble" nodeType="interactiveSeq">
                <p:stCondLst>
                  <p:cond evt="onClick" delay="0">
                    <p:tgtEl>
                      <p:spTgt spid="36"/>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36"/>
                                        </p:tgtEl>
                                      </p:cBhvr>
                                    </p:animEffect>
                                    <p:set>
                                      <p:cBhvr>
                                        <p:cTn id="16" dur="1" fill="hold">
                                          <p:stCondLst>
                                            <p:cond delay="499"/>
                                          </p:stCondLst>
                                        </p:cTn>
                                        <p:tgtEl>
                                          <p:spTgt spid="3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5"/>
                                        </p:tgtEl>
                                      </p:cBhvr>
                                    </p:animEffect>
                                    <p:set>
                                      <p:cBhvr>
                                        <p:cTn id="19" dur="1" fill="hold">
                                          <p:stCondLst>
                                            <p:cond delay="499"/>
                                          </p:stCondLst>
                                        </p:cTn>
                                        <p:tgtEl>
                                          <p:spTgt spid="35"/>
                                        </p:tgtEl>
                                        <p:attrNameLst>
                                          <p:attrName>style.visibility</p:attrName>
                                        </p:attrNameLst>
                                      </p:cBhvr>
                                      <p:to>
                                        <p:strVal val="hidden"/>
                                      </p:to>
                                    </p:set>
                                  </p:childTnLst>
                                </p:cTn>
                              </p:par>
                            </p:childTnLst>
                          </p:cTn>
                        </p:par>
                      </p:childTnLst>
                    </p:cTn>
                  </p:par>
                </p:childTnLst>
              </p:cTn>
              <p:nextCondLst>
                <p:cond evt="onClick" delay="0">
                  <p:tgtEl>
                    <p:spTgt spid="36"/>
                  </p:tgtEl>
                </p:cond>
              </p:nextCondLst>
            </p:seq>
            <p:seq concurrent="1" nextAc="seek">
              <p:cTn id="20" restart="whenNotActive" fill="hold" evtFilter="cancelBubble" nodeType="interactiveSeq">
                <p:stCondLst>
                  <p:cond evt="onClick" delay="0">
                    <p:tgtEl>
                      <p:spTgt spid="49"/>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childTnLst>
              </p:cTn>
              <p:nextCondLst>
                <p:cond evt="onClick" delay="0">
                  <p:tgtEl>
                    <p:spTgt spid="49"/>
                  </p:tgtEl>
                </p:cond>
              </p:nextCondLst>
            </p:seq>
            <p:seq concurrent="1" nextAc="seek">
              <p:cTn id="29" restart="whenNotActive" fill="hold" evtFilter="cancelBubble" nodeType="interactiveSeq">
                <p:stCondLst>
                  <p:cond evt="onClick" delay="0">
                    <p:tgtEl>
                      <p:spTgt spid="46"/>
                    </p:tgtEl>
                  </p:cond>
                </p:stCondLst>
                <p:endSync evt="end" delay="0">
                  <p:rtn val="all"/>
                </p:endSync>
                <p:childTnLst>
                  <p:par>
                    <p:cTn id="30" fill="hold">
                      <p:stCondLst>
                        <p:cond delay="0"/>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45"/>
                                        </p:tgtEl>
                                      </p:cBhvr>
                                    </p:animEffect>
                                    <p:set>
                                      <p:cBhvr>
                                        <p:cTn id="34" dur="1" fill="hold">
                                          <p:stCondLst>
                                            <p:cond delay="499"/>
                                          </p:stCondLst>
                                        </p:cTn>
                                        <p:tgtEl>
                                          <p:spTgt spid="45"/>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46"/>
                                        </p:tgtEl>
                                      </p:cBhvr>
                                    </p:animEffect>
                                    <p:set>
                                      <p:cBhvr>
                                        <p:cTn id="37" dur="1" fill="hold">
                                          <p:stCondLst>
                                            <p:cond delay="499"/>
                                          </p:stCondLst>
                                        </p:cTn>
                                        <p:tgtEl>
                                          <p:spTgt spid="46"/>
                                        </p:tgtEl>
                                        <p:attrNameLst>
                                          <p:attrName>style.visibility</p:attrName>
                                        </p:attrNameLst>
                                      </p:cBhvr>
                                      <p:to>
                                        <p:strVal val="hidden"/>
                                      </p:to>
                                    </p:set>
                                  </p:childTnLst>
                                </p:cTn>
                              </p:par>
                            </p:childTnLst>
                          </p:cTn>
                        </p:par>
                      </p:childTnLst>
                    </p:cTn>
                  </p:par>
                </p:childTnLst>
              </p:cTn>
              <p:nextCondLst>
                <p:cond evt="onClick" delay="0">
                  <p:tgtEl>
                    <p:spTgt spid="46"/>
                  </p:tgtEl>
                </p:cond>
              </p:nextCondLst>
            </p:seq>
            <p:seq concurrent="1" nextAc="seek">
              <p:cTn id="38" restart="whenNotActive" fill="hold" evtFilter="cancelBubble" nodeType="interactiveSeq">
                <p:stCondLst>
                  <p:cond evt="onClick" delay="0">
                    <p:tgtEl>
                      <p:spTgt spid="48"/>
                    </p:tgtEl>
                  </p:cond>
                </p:stCondLst>
                <p:endSync evt="end" delay="0">
                  <p:rtn val="all"/>
                </p:endSync>
                <p:childTnLst>
                  <p:par>
                    <p:cTn id="39" fill="hold">
                      <p:stCondLst>
                        <p:cond delay="0"/>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childTnLst>
              </p:cTn>
              <p:nextCondLst>
                <p:cond evt="onClick" delay="0">
                  <p:tgtEl>
                    <p:spTgt spid="48"/>
                  </p:tgtEl>
                </p:cond>
              </p:nextCondLst>
            </p:seq>
            <p:seq concurrent="1" nextAc="seek">
              <p:cTn id="47" restart="whenNotActive" fill="hold" evtFilter="cancelBubble" nodeType="interactiveSeq">
                <p:stCondLst>
                  <p:cond evt="onClick" delay="0">
                    <p:tgtEl>
                      <p:spTgt spid="42"/>
                    </p:tgtEl>
                  </p:cond>
                </p:stCondLst>
                <p:endSync evt="end" delay="0">
                  <p:rtn val="all"/>
                </p:endSync>
                <p:childTnLst>
                  <p:par>
                    <p:cTn id="48" fill="hold">
                      <p:stCondLst>
                        <p:cond delay="0"/>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41"/>
                                        </p:tgtEl>
                                      </p:cBhvr>
                                    </p:animEffect>
                                    <p:set>
                                      <p:cBhvr>
                                        <p:cTn id="52" dur="1" fill="hold">
                                          <p:stCondLst>
                                            <p:cond delay="499"/>
                                          </p:stCondLst>
                                        </p:cTn>
                                        <p:tgtEl>
                                          <p:spTgt spid="41"/>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42"/>
                                        </p:tgtEl>
                                      </p:cBhvr>
                                    </p:animEffect>
                                    <p:set>
                                      <p:cBhvr>
                                        <p:cTn id="55"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4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6924398" y="5143500"/>
            <a:ext cx="4482300" cy="2990916"/>
          </a:xfrm>
          <a:custGeom>
            <a:avLst/>
            <a:gdLst/>
            <a:ahLst/>
            <a:cxnLst/>
            <a:rect l="l" t="t" r="r" b="b"/>
            <a:pathLst>
              <a:path w="4482300" h="2990916">
                <a:moveTo>
                  <a:pt x="0" y="0"/>
                </a:moveTo>
                <a:lnTo>
                  <a:pt x="4482299" y="0"/>
                </a:lnTo>
                <a:lnTo>
                  <a:pt x="4482299" y="2990916"/>
                </a:lnTo>
                <a:lnTo>
                  <a:pt x="0" y="2990916"/>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2168174" y="2560195"/>
            <a:ext cx="13994747" cy="2990215"/>
          </a:xfrm>
          <a:prstGeom prst="rect">
            <a:avLst/>
          </a:prstGeom>
        </p:spPr>
        <p:txBody>
          <a:bodyPr lIns="0" tIns="0" rIns="0" bIns="0" rtlCol="0" anchor="t">
            <a:spAutoFit/>
          </a:bodyPr>
          <a:lstStyle/>
          <a:p>
            <a:pPr algn="just">
              <a:lnSpc>
                <a:spcPts val="4759"/>
              </a:lnSpc>
            </a:pPr>
            <a:r>
              <a:rPr lang="en-US" sz="3399">
                <a:solidFill>
                  <a:srgbClr val="000000"/>
                </a:solidFill>
                <a:latin typeface="Archivo Narrow"/>
                <a:ea typeface="Archivo Narrow"/>
                <a:cs typeface="Archivo Narrow"/>
                <a:sym typeface="Archivo Narrow"/>
              </a:rPr>
              <a:t>es el principio de dividir un programa grande en partes más pequeñas llamadas módulos, cada una con una función específica y clara. Cada módulo puede desarrollarse, probarse y mantenerse de forma independiente, pero todas las partes trabajan juntas para formar el programa completo.</a:t>
            </a:r>
          </a:p>
          <a:p>
            <a:pPr algn="just">
              <a:lnSpc>
                <a:spcPts val="4759"/>
              </a:lnSpc>
            </a:pPr>
            <a:endParaRPr lang="en-US" sz="3399">
              <a:solidFill>
                <a:srgbClr val="000000"/>
              </a:solidFill>
              <a:latin typeface="Archivo Narrow"/>
              <a:ea typeface="Archivo Narrow"/>
              <a:cs typeface="Archivo Narrow"/>
              <a:sym typeface="Archivo Narrow"/>
            </a:endParaRPr>
          </a:p>
        </p:txBody>
      </p:sp>
      <p:sp>
        <p:nvSpPr>
          <p:cNvPr id="5" name="TextBox 5"/>
          <p:cNvSpPr txBox="1"/>
          <p:nvPr/>
        </p:nvSpPr>
        <p:spPr>
          <a:xfrm>
            <a:off x="7534349" y="1415095"/>
            <a:ext cx="3219301"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Modularidad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337</TotalTime>
  <Words>753</Words>
  <Application>Microsoft Office PowerPoint</Application>
  <PresentationFormat>Personalizado</PresentationFormat>
  <Paragraphs>80</Paragraphs>
  <Slides>22</Slides>
  <Notes>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22</vt:i4>
      </vt:variant>
    </vt:vector>
  </HeadingPairs>
  <TitlesOfParts>
    <vt:vector size="29" baseType="lpstr">
      <vt:lpstr>Archivo Narrow</vt:lpstr>
      <vt:lpstr>Aptos</vt:lpstr>
      <vt:lpstr>Arial</vt:lpstr>
      <vt:lpstr>Archivo Narrow Bold</vt:lpstr>
      <vt:lpstr>Archivo Narrow </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Unidad 1 POO</dc:title>
  <cp:lastModifiedBy>a16576</cp:lastModifiedBy>
  <cp:revision>8</cp:revision>
  <dcterms:created xsi:type="dcterms:W3CDTF">2006-08-16T00:00:00Z</dcterms:created>
  <dcterms:modified xsi:type="dcterms:W3CDTF">2025-11-10T17:37:08Z</dcterms:modified>
  <dc:identifier>DAG1z069qa0</dc:identifier>
</cp:coreProperties>
</file>